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452"/>
    <a:srgbClr val="DAB14D"/>
    <a:srgbClr val="DC7538"/>
    <a:srgbClr val="4D3406"/>
    <a:srgbClr val="C8B182"/>
    <a:srgbClr val="D97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7" autoAdjust="0"/>
    <p:restoredTop sz="94679"/>
  </p:normalViewPr>
  <p:slideViewPr>
    <p:cSldViewPr snapToGrid="0">
      <p:cViewPr varScale="1">
        <p:scale>
          <a:sx n="104" d="100"/>
          <a:sy n="104" d="100"/>
        </p:scale>
        <p:origin x="1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778FD-91D3-4369-899D-5412154A7826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4327-5604-4F3E-BDEC-DEA77E601E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63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04327-5604-4F3E-BDEC-DEA77E601ED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60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04327-5604-4F3E-BDEC-DEA77E601ED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0BADA7-12F5-D586-2250-3E8D2F5C3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DD0D6A-4F75-1251-83BC-4FEDF4BB7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DED6DE-85D3-0A38-003A-2F519E3C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F4BC78-0D9C-5390-FA0D-3D75B157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BADAF0-718D-4428-3D0B-C2142B8B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93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821861-F80A-9C22-0BF0-ADCEBD83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71482A-429D-3A82-9F63-5D9E67A06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E0D7F3-FD8C-B888-074D-FB65509F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E85DB5-A0D3-F9E3-E8CE-BF3CB9D3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18E803-E703-94C6-EA46-4EEBE52A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3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1A7282-C6C3-16F8-074A-52FB484F2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F3EF78-1A3C-9512-9F83-16BFAA96E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930A1-D507-49E6-BD4B-D140EC20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59E29A-F82B-C391-3F2D-DA375CC7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4789D4-7678-8CD8-B45F-7102767D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9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D34C81-3B9D-A00F-97AB-DCB2D063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646C7F-C4D3-0C95-F9BD-B9F1291D3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9062EC-981A-5576-8F1F-47285631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C9F361-B8C5-F9E7-049B-ADC841C8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093850-3D6E-E413-0CE8-417E409E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97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322FB-F193-278E-C7BE-7D262CF6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1CAC89-BCA0-3CB0-2A90-8B363CF99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317F0F-7B98-451E-F774-76D6BC76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1E7C9-BE9C-D2CB-7851-F4B01DEC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BA6645-1270-3B27-26B9-6C525138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2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D75356-6551-D722-5DA0-7AC74FD1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80F154-F1F9-7A37-D879-1FED9C526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F8C3E6B-BC9A-D4BE-4E72-FEC19E5AC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B8E09C-7E33-B33F-EA0B-FBBF82DB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5B0D38D-1A56-E9A1-32C6-C7DDB815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DDB5BC-B9D6-C208-87E7-6338E9F0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35B2C3-E34C-9245-6B16-90D74F63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F00C9C-0D3A-F4F9-859A-01E3FA1BD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9D1CF7-E9FD-80D9-5C91-7336A66D7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CEC3D63-92D4-254B-1F84-91EAFE03B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AD0835F-8299-2A2D-5D6D-078BE2327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C353D85-2EC6-CEA4-7606-5A4CF28B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375ECD-C12B-E777-CB37-6267BB11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09A5431-4E24-ACF7-9522-0D369B10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54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CD3079-2F12-BABE-1530-113562EA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DE128E2-A0AC-CC24-60C8-0712CF1F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A0F5AC-6B85-45EE-9C4A-048763F1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9A317C-AFFE-76D9-5D55-5A99B3E0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15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6950A79-3415-BA8A-C272-DD4BEADF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B059B1-4D31-7C4F-B3AE-34824CBA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24E58A-AE2D-1D32-2923-BFB29333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88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F5255C-4643-CBB5-85CA-DB0E8BA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C0530E-AB8A-014A-96CC-EE814A39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799794-9A5F-49E4-9C76-E01D41F4D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90320C-D28F-8052-5FF2-597D1567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09FD9D-571B-3F57-644C-1C576A81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DCF0CC-47FF-0A9F-A788-AA1ADC93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43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B40D7A-A960-7D70-67E5-C233D9DD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126F06E-A4EF-ED38-72A9-A80B6B8EC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1669FC1-F26B-2059-DF1A-1AB0E1F84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794DA5-117D-7DDE-16EF-719A6371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DB75F3-805C-BCD6-31C1-FC38439C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32634D-071E-97F0-7552-24562108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74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18ACE42-A297-18BB-223C-339F0029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FDF0C2-F7C6-39B1-77F4-5C525680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E8B54B-DEAC-512A-39A0-248B785F6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0C6E-1162-4FF4-BD93-5C639D00E56B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A062A7-2592-5F89-C8DC-AD41BAFAD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E67397-6AE3-6CC1-6DF3-F694F8DE2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EAE4-F54F-4596-80C5-7C8982511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6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9CA448-BB01-FFB2-4EEE-BABBBA0B4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0D8056-5E11-049D-260A-32F476067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B3FD22-25E1-C754-7054-E54AACD92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4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FFA9DB-876A-7132-893D-9C8523D2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7" t="6233" r="9468" b="4763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C8B2FA5-3044-C50E-091A-4942A0899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9" y="827066"/>
            <a:ext cx="1975357" cy="260193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26DEC46-015B-B38B-8D34-8A60532F16E7}"/>
              </a:ext>
            </a:extLst>
          </p:cNvPr>
          <p:cNvSpPr txBox="1"/>
          <p:nvPr/>
        </p:nvSpPr>
        <p:spPr>
          <a:xfrm>
            <a:off x="2921588" y="2525370"/>
            <a:ext cx="3262432" cy="95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DAB14D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沉沒的蘇布倫與不沉默的海</a:t>
            </a:r>
            <a:endParaRPr lang="en-US" altLang="zh-TW" sz="2000" b="1" dirty="0">
              <a:solidFill>
                <a:srgbClr val="DAB14D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DAB14D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燈塔比一比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F4E79E6-3EC8-21B4-166C-BD53797031D6}"/>
              </a:ext>
            </a:extLst>
          </p:cNvPr>
          <p:cNvGrpSpPr/>
          <p:nvPr/>
        </p:nvGrpSpPr>
        <p:grpSpPr>
          <a:xfrm>
            <a:off x="2921588" y="3805260"/>
            <a:ext cx="2663686" cy="435460"/>
            <a:chOff x="4065106" y="4010693"/>
            <a:chExt cx="2663686" cy="43546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C3AA765-86CE-D395-9DCB-FC0424277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261" y="4010693"/>
              <a:ext cx="1551021" cy="43546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8D995D2-B549-BCBA-2D2A-BB432D4C0D73}"/>
                </a:ext>
              </a:extLst>
            </p:cNvPr>
            <p:cNvSpPr txBox="1"/>
            <p:nvPr/>
          </p:nvSpPr>
          <p:spPr>
            <a:xfrm>
              <a:off x="4065106" y="4010693"/>
              <a:ext cx="2663686" cy="375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簡報製作｜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0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13384D-0BFB-CDA6-3A02-82D7BF845BE3}"/>
              </a:ext>
            </a:extLst>
          </p:cNvPr>
          <p:cNvSpPr/>
          <p:nvPr/>
        </p:nvSpPr>
        <p:spPr>
          <a:xfrm>
            <a:off x="0" y="-32973"/>
            <a:ext cx="12192000" cy="6858000"/>
          </a:xfrm>
          <a:prstGeom prst="rect">
            <a:avLst/>
          </a:prstGeom>
          <a:solidFill>
            <a:srgbClr val="144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BD4166F-5BB0-9284-0523-80B2B53C6F2B}"/>
              </a:ext>
            </a:extLst>
          </p:cNvPr>
          <p:cNvGrpSpPr/>
          <p:nvPr/>
        </p:nvGrpSpPr>
        <p:grpSpPr>
          <a:xfrm>
            <a:off x="0" y="-69716"/>
            <a:ext cx="12191999" cy="6927717"/>
            <a:chOff x="0" y="-69716"/>
            <a:chExt cx="12191999" cy="6927717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D23C76D-8251-0826-FA85-F7A0103635B0}"/>
                </a:ext>
              </a:extLst>
            </p:cNvPr>
            <p:cNvSpPr/>
            <p:nvPr/>
          </p:nvSpPr>
          <p:spPr>
            <a:xfrm>
              <a:off x="440754" y="-69715"/>
              <a:ext cx="11751245" cy="69277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42AFA0-A904-3192-F17A-78341BBB8BE8}"/>
                </a:ext>
              </a:extLst>
            </p:cNvPr>
            <p:cNvSpPr/>
            <p:nvPr/>
          </p:nvSpPr>
          <p:spPr>
            <a:xfrm>
              <a:off x="0" y="-69716"/>
              <a:ext cx="4472609" cy="6927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DCBBF36-970E-17E9-29F4-C25398D4BD49}"/>
                </a:ext>
              </a:extLst>
            </p:cNvPr>
            <p:cNvSpPr/>
            <p:nvPr/>
          </p:nvSpPr>
          <p:spPr>
            <a:xfrm>
              <a:off x="7719390" y="3429000"/>
              <a:ext cx="4472609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32D7D06-883D-77BD-9114-8E3FA0307B12}"/>
              </a:ext>
            </a:extLst>
          </p:cNvPr>
          <p:cNvGrpSpPr/>
          <p:nvPr/>
        </p:nvGrpSpPr>
        <p:grpSpPr>
          <a:xfrm rot="177752">
            <a:off x="10697930" y="191006"/>
            <a:ext cx="1371234" cy="1049164"/>
            <a:chOff x="9959861" y="313326"/>
            <a:chExt cx="2455787" cy="186979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DAE7B70-8894-23A5-3264-1C5CBABD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10" b="51966"/>
            <a:stretch/>
          </p:blipFill>
          <p:spPr>
            <a:xfrm rot="2065000">
              <a:off x="9959861" y="313326"/>
              <a:ext cx="1483717" cy="91221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0ED0A17-9972-04E9-A737-83A78DC63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8" r="-2910" b="-2279"/>
            <a:stretch/>
          </p:blipFill>
          <p:spPr>
            <a:xfrm rot="2302026">
              <a:off x="10993372" y="1182223"/>
              <a:ext cx="1422276" cy="1000895"/>
            </a:xfrm>
            <a:prstGeom prst="rect">
              <a:avLst/>
            </a:prstGeom>
          </p:spPr>
        </p:pic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F31833C4-2FDC-1D65-E54E-C7BB89A22F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3264" r="4480" b="4442"/>
          <a:stretch/>
        </p:blipFill>
        <p:spPr>
          <a:xfrm>
            <a:off x="440753" y="271187"/>
            <a:ext cx="4626178" cy="60554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8C5AC1-9774-6684-A0A3-56E10AA63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1"/>
          <a:stretch/>
        </p:blipFill>
        <p:spPr bwMode="auto">
          <a:xfrm>
            <a:off x="5252733" y="271188"/>
            <a:ext cx="4626178" cy="605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94C89B-353B-A750-F775-70BF51DC8F60}"/>
              </a:ext>
            </a:extLst>
          </p:cNvPr>
          <p:cNvSpPr txBox="1"/>
          <p:nvPr/>
        </p:nvSpPr>
        <p:spPr>
          <a:xfrm>
            <a:off x="8177979" y="5609584"/>
            <a:ext cx="3573267" cy="966227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Ｑ１：猜猜哪個是東引燈塔、 　</a:t>
            </a:r>
            <a:endParaRPr lang="en-US" altLang="zh-TW" sz="20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　　　哪個是東莒燈塔？</a:t>
            </a:r>
          </a:p>
        </p:txBody>
      </p:sp>
    </p:spTree>
    <p:extLst>
      <p:ext uri="{BB962C8B-B14F-4D97-AF65-F5344CB8AC3E}">
        <p14:creationId xmlns:p14="http://schemas.microsoft.com/office/powerpoint/2010/main" val="287110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13384D-0BFB-CDA6-3A02-82D7BF845BE3}"/>
              </a:ext>
            </a:extLst>
          </p:cNvPr>
          <p:cNvSpPr/>
          <p:nvPr/>
        </p:nvSpPr>
        <p:spPr>
          <a:xfrm>
            <a:off x="0" y="-32973"/>
            <a:ext cx="12192000" cy="6858000"/>
          </a:xfrm>
          <a:prstGeom prst="rect">
            <a:avLst/>
          </a:prstGeom>
          <a:solidFill>
            <a:srgbClr val="144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BD4166F-5BB0-9284-0523-80B2B53C6F2B}"/>
              </a:ext>
            </a:extLst>
          </p:cNvPr>
          <p:cNvGrpSpPr/>
          <p:nvPr/>
        </p:nvGrpSpPr>
        <p:grpSpPr>
          <a:xfrm>
            <a:off x="0" y="-69716"/>
            <a:ext cx="12191999" cy="6927717"/>
            <a:chOff x="0" y="-69716"/>
            <a:chExt cx="12191999" cy="6927717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D23C76D-8251-0826-FA85-F7A0103635B0}"/>
                </a:ext>
              </a:extLst>
            </p:cNvPr>
            <p:cNvSpPr/>
            <p:nvPr/>
          </p:nvSpPr>
          <p:spPr>
            <a:xfrm>
              <a:off x="440754" y="-69715"/>
              <a:ext cx="11751245" cy="69277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42AFA0-A904-3192-F17A-78341BBB8BE8}"/>
                </a:ext>
              </a:extLst>
            </p:cNvPr>
            <p:cNvSpPr/>
            <p:nvPr/>
          </p:nvSpPr>
          <p:spPr>
            <a:xfrm>
              <a:off x="0" y="-69716"/>
              <a:ext cx="4472609" cy="6927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DCBBF36-970E-17E9-29F4-C25398D4BD49}"/>
                </a:ext>
              </a:extLst>
            </p:cNvPr>
            <p:cNvSpPr/>
            <p:nvPr/>
          </p:nvSpPr>
          <p:spPr>
            <a:xfrm>
              <a:off x="7719390" y="3429000"/>
              <a:ext cx="4472609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32D7D06-883D-77BD-9114-8E3FA0307B12}"/>
              </a:ext>
            </a:extLst>
          </p:cNvPr>
          <p:cNvGrpSpPr/>
          <p:nvPr/>
        </p:nvGrpSpPr>
        <p:grpSpPr>
          <a:xfrm rot="177752">
            <a:off x="10697930" y="191006"/>
            <a:ext cx="1371234" cy="1049164"/>
            <a:chOff x="9959861" y="313326"/>
            <a:chExt cx="2455787" cy="186979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DAE7B70-8894-23A5-3264-1C5CBABD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10" b="51966"/>
            <a:stretch/>
          </p:blipFill>
          <p:spPr>
            <a:xfrm rot="2065000">
              <a:off x="9959861" y="313326"/>
              <a:ext cx="1483717" cy="91221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0ED0A17-9972-04E9-A737-83A78DC63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8" r="-2910" b="-2279"/>
            <a:stretch/>
          </p:blipFill>
          <p:spPr>
            <a:xfrm rot="2302026">
              <a:off x="10993372" y="1182223"/>
              <a:ext cx="1422276" cy="1000895"/>
            </a:xfrm>
            <a:prstGeom prst="rect">
              <a:avLst/>
            </a:prstGeom>
          </p:spPr>
        </p:pic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F31833C4-2FDC-1D65-E54E-C7BB89A22F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3264" r="4480" b="4442"/>
          <a:stretch/>
        </p:blipFill>
        <p:spPr>
          <a:xfrm>
            <a:off x="440753" y="271187"/>
            <a:ext cx="4626178" cy="60554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8C5AC1-9774-6684-A0A3-56E10AA63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1"/>
          <a:stretch/>
        </p:blipFill>
        <p:spPr bwMode="auto">
          <a:xfrm>
            <a:off x="5252733" y="271189"/>
            <a:ext cx="4626178" cy="60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07D6D0E-7E26-03D4-A15E-DCF31ACB9D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t="19004" r="18216" b="7605"/>
          <a:stretch/>
        </p:blipFill>
        <p:spPr>
          <a:xfrm>
            <a:off x="440752" y="3918321"/>
            <a:ext cx="2436603" cy="2477992"/>
          </a:xfrm>
          <a:prstGeom prst="ellipse">
            <a:avLst/>
          </a:prstGeom>
          <a:ln w="28575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C2B15D57-A522-4DA9-9245-DCD150562479}"/>
              </a:ext>
            </a:extLst>
          </p:cNvPr>
          <p:cNvGrpSpPr/>
          <p:nvPr/>
        </p:nvGrpSpPr>
        <p:grpSpPr>
          <a:xfrm>
            <a:off x="7804727" y="2778182"/>
            <a:ext cx="205798" cy="775312"/>
            <a:chOff x="7804727" y="2873432"/>
            <a:chExt cx="205798" cy="775312"/>
          </a:xfrm>
        </p:grpSpPr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64FEEC08-E6BF-EC1C-E28B-DB6ADA271D69}"/>
                </a:ext>
              </a:extLst>
            </p:cNvPr>
            <p:cNvCxnSpPr/>
            <p:nvPr/>
          </p:nvCxnSpPr>
          <p:spPr>
            <a:xfrm>
              <a:off x="7901016" y="2873432"/>
              <a:ext cx="0" cy="660400"/>
            </a:xfrm>
            <a:prstGeom prst="line">
              <a:avLst/>
            </a:prstGeom>
            <a:ln w="28575">
              <a:solidFill>
                <a:srgbClr val="144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E7CB4512-78B3-5B65-EBB5-7A36C8048534}"/>
                </a:ext>
              </a:extLst>
            </p:cNvPr>
            <p:cNvSpPr/>
            <p:nvPr/>
          </p:nvSpPr>
          <p:spPr>
            <a:xfrm>
              <a:off x="7804727" y="3442946"/>
              <a:ext cx="205798" cy="205798"/>
            </a:xfrm>
            <a:prstGeom prst="ellipse">
              <a:avLst/>
            </a:prstGeom>
            <a:solidFill>
              <a:srgbClr val="1444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49E2701-581E-561F-68F9-DBCCE26A79AF}"/>
              </a:ext>
            </a:extLst>
          </p:cNvPr>
          <p:cNvSpPr txBox="1"/>
          <p:nvPr/>
        </p:nvSpPr>
        <p:spPr>
          <a:xfrm>
            <a:off x="7719390" y="2439628"/>
            <a:ext cx="91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防颱牆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F04B73A-D375-C190-0B48-2526E06D61CA}"/>
              </a:ext>
            </a:extLst>
          </p:cNvPr>
          <p:cNvGrpSpPr/>
          <p:nvPr/>
        </p:nvGrpSpPr>
        <p:grpSpPr>
          <a:xfrm>
            <a:off x="3216945" y="3347696"/>
            <a:ext cx="205798" cy="775312"/>
            <a:chOff x="7804727" y="2873432"/>
            <a:chExt cx="205798" cy="775312"/>
          </a:xfrm>
          <a:solidFill>
            <a:schemeClr val="bg1"/>
          </a:solidFill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2FC633EA-E469-FDA6-743B-D4D51CC1C832}"/>
                </a:ext>
              </a:extLst>
            </p:cNvPr>
            <p:cNvCxnSpPr/>
            <p:nvPr/>
          </p:nvCxnSpPr>
          <p:spPr>
            <a:xfrm>
              <a:off x="7901016" y="2873432"/>
              <a:ext cx="0" cy="6604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D45D4C6C-DA4E-F341-F501-CE313DBE5A94}"/>
                </a:ext>
              </a:extLst>
            </p:cNvPr>
            <p:cNvSpPr/>
            <p:nvPr/>
          </p:nvSpPr>
          <p:spPr>
            <a:xfrm>
              <a:off x="7804727" y="3442946"/>
              <a:ext cx="205798" cy="20579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145CB2C-9BD9-BE3B-5763-B060F76AA890}"/>
              </a:ext>
            </a:extLst>
          </p:cNvPr>
          <p:cNvSpPr txBox="1"/>
          <p:nvPr/>
        </p:nvSpPr>
        <p:spPr>
          <a:xfrm>
            <a:off x="3150750" y="3000250"/>
            <a:ext cx="91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階梯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1CF66623-598A-D5F5-A827-2E14AA8288B3}"/>
              </a:ext>
            </a:extLst>
          </p:cNvPr>
          <p:cNvGrpSpPr/>
          <p:nvPr/>
        </p:nvGrpSpPr>
        <p:grpSpPr>
          <a:xfrm rot="5400000">
            <a:off x="2762582" y="4522570"/>
            <a:ext cx="205798" cy="775312"/>
            <a:chOff x="7804727" y="2873432"/>
            <a:chExt cx="205798" cy="775312"/>
          </a:xfrm>
          <a:solidFill>
            <a:schemeClr val="bg1"/>
          </a:solidFill>
        </p:grpSpPr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CC269A3A-5F59-9B43-F38D-27E27FD2DEF9}"/>
                </a:ext>
              </a:extLst>
            </p:cNvPr>
            <p:cNvCxnSpPr/>
            <p:nvPr/>
          </p:nvCxnSpPr>
          <p:spPr>
            <a:xfrm>
              <a:off x="7901016" y="2873432"/>
              <a:ext cx="0" cy="6604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D43E8A77-8BF6-D481-55F0-95F1C9169724}"/>
                </a:ext>
              </a:extLst>
            </p:cNvPr>
            <p:cNvSpPr/>
            <p:nvPr/>
          </p:nvSpPr>
          <p:spPr>
            <a:xfrm>
              <a:off x="7804727" y="3442946"/>
              <a:ext cx="205798" cy="20579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1648641-3A90-C4C5-5847-0CD1F5FCCD95}"/>
              </a:ext>
            </a:extLst>
          </p:cNvPr>
          <p:cNvSpPr txBox="1"/>
          <p:nvPr/>
        </p:nvSpPr>
        <p:spPr>
          <a:xfrm>
            <a:off x="3317967" y="4622661"/>
            <a:ext cx="135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附屬建物的相對位置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4BFF2B5-47F1-EE8B-0373-57EDDC185C24}"/>
              </a:ext>
            </a:extLst>
          </p:cNvPr>
          <p:cNvSpPr txBox="1"/>
          <p:nvPr/>
        </p:nvSpPr>
        <p:spPr>
          <a:xfrm>
            <a:off x="3736830" y="5926485"/>
            <a:ext cx="1330101" cy="400110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東引燈塔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9D95C1D-4943-19D8-1418-DF7CCA84BED4}"/>
              </a:ext>
            </a:extLst>
          </p:cNvPr>
          <p:cNvSpPr txBox="1"/>
          <p:nvPr/>
        </p:nvSpPr>
        <p:spPr>
          <a:xfrm>
            <a:off x="8548810" y="5926484"/>
            <a:ext cx="1330101" cy="400110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東莒燈塔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FB0B1E2-62BD-130A-7CAB-21951915A569}"/>
              </a:ext>
            </a:extLst>
          </p:cNvPr>
          <p:cNvGrpSpPr/>
          <p:nvPr/>
        </p:nvGrpSpPr>
        <p:grpSpPr>
          <a:xfrm>
            <a:off x="2717139" y="2523578"/>
            <a:ext cx="205798" cy="775312"/>
            <a:chOff x="7804727" y="2873432"/>
            <a:chExt cx="205798" cy="775312"/>
          </a:xfrm>
          <a:solidFill>
            <a:schemeClr val="bg1"/>
          </a:solidFill>
        </p:grpSpPr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B4032ED5-1D64-FF99-6822-B837C2958221}"/>
                </a:ext>
              </a:extLst>
            </p:cNvPr>
            <p:cNvCxnSpPr/>
            <p:nvPr/>
          </p:nvCxnSpPr>
          <p:spPr>
            <a:xfrm>
              <a:off x="7901016" y="2873432"/>
              <a:ext cx="0" cy="6604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0D07504D-1A6B-CA25-1C29-08D6F237296F}"/>
                </a:ext>
              </a:extLst>
            </p:cNvPr>
            <p:cNvSpPr/>
            <p:nvPr/>
          </p:nvSpPr>
          <p:spPr>
            <a:xfrm>
              <a:off x="7804727" y="3442946"/>
              <a:ext cx="205798" cy="20579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29" name="文字方塊 1028">
            <a:extLst>
              <a:ext uri="{FF2B5EF4-FFF2-40B4-BE49-F238E27FC236}">
                <a16:creationId xmlns:a16="http://schemas.microsoft.com/office/drawing/2014/main" id="{B1646D8F-11F6-C01E-7753-5F6D41FA9301}"/>
              </a:ext>
            </a:extLst>
          </p:cNvPr>
          <p:cNvSpPr txBox="1"/>
          <p:nvPr/>
        </p:nvSpPr>
        <p:spPr>
          <a:xfrm>
            <a:off x="2734910" y="2137170"/>
            <a:ext cx="91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方形門</a:t>
            </a:r>
          </a:p>
        </p:txBody>
      </p:sp>
      <p:sp>
        <p:nvSpPr>
          <p:cNvPr id="1031" name="文字方塊 1030">
            <a:extLst>
              <a:ext uri="{FF2B5EF4-FFF2-40B4-BE49-F238E27FC236}">
                <a16:creationId xmlns:a16="http://schemas.microsoft.com/office/drawing/2014/main" id="{E47E1487-A5B6-B599-FC7B-AA5C392369E1}"/>
              </a:ext>
            </a:extLst>
          </p:cNvPr>
          <p:cNvSpPr txBox="1"/>
          <p:nvPr/>
        </p:nvSpPr>
        <p:spPr>
          <a:xfrm>
            <a:off x="6639485" y="1934919"/>
            <a:ext cx="91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圓拱門</a:t>
            </a:r>
          </a:p>
        </p:txBody>
      </p:sp>
      <p:grpSp>
        <p:nvGrpSpPr>
          <p:cNvPr id="1032" name="群組 1031">
            <a:extLst>
              <a:ext uri="{FF2B5EF4-FFF2-40B4-BE49-F238E27FC236}">
                <a16:creationId xmlns:a16="http://schemas.microsoft.com/office/drawing/2014/main" id="{A6683E77-2CC7-A571-F828-EDA4AFA70F7F}"/>
              </a:ext>
            </a:extLst>
          </p:cNvPr>
          <p:cNvGrpSpPr/>
          <p:nvPr/>
        </p:nvGrpSpPr>
        <p:grpSpPr>
          <a:xfrm>
            <a:off x="6639485" y="2306447"/>
            <a:ext cx="205798" cy="503842"/>
            <a:chOff x="7804727" y="3144902"/>
            <a:chExt cx="205798" cy="503842"/>
          </a:xfrm>
        </p:grpSpPr>
        <p:cxnSp>
          <p:nvCxnSpPr>
            <p:cNvPr id="1033" name="直線接點 1032">
              <a:extLst>
                <a:ext uri="{FF2B5EF4-FFF2-40B4-BE49-F238E27FC236}">
                  <a16:creationId xmlns:a16="http://schemas.microsoft.com/office/drawing/2014/main" id="{13177CC6-C4A8-6034-869F-A7E2D97EF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1016" y="3144902"/>
              <a:ext cx="6610" cy="388930"/>
            </a:xfrm>
            <a:prstGeom prst="line">
              <a:avLst/>
            </a:prstGeom>
            <a:ln w="28575">
              <a:solidFill>
                <a:srgbClr val="144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橢圓 1033">
              <a:extLst>
                <a:ext uri="{FF2B5EF4-FFF2-40B4-BE49-F238E27FC236}">
                  <a16:creationId xmlns:a16="http://schemas.microsoft.com/office/drawing/2014/main" id="{9810482C-8F8D-37DE-D624-99C48104E35A}"/>
                </a:ext>
              </a:extLst>
            </p:cNvPr>
            <p:cNvSpPr/>
            <p:nvPr/>
          </p:nvSpPr>
          <p:spPr>
            <a:xfrm>
              <a:off x="7804727" y="3442946"/>
              <a:ext cx="205798" cy="205798"/>
            </a:xfrm>
            <a:prstGeom prst="ellipse">
              <a:avLst/>
            </a:prstGeom>
            <a:solidFill>
              <a:srgbClr val="1444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38" name="文字方塊 1037">
            <a:extLst>
              <a:ext uri="{FF2B5EF4-FFF2-40B4-BE49-F238E27FC236}">
                <a16:creationId xmlns:a16="http://schemas.microsoft.com/office/drawing/2014/main" id="{5C35DCAF-2508-6B1E-318E-4F4F7BFDB568}"/>
              </a:ext>
            </a:extLst>
          </p:cNvPr>
          <p:cNvSpPr txBox="1"/>
          <p:nvPr/>
        </p:nvSpPr>
        <p:spPr>
          <a:xfrm>
            <a:off x="342531" y="6363336"/>
            <a:ext cx="3600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東湧燈塔系列照｜</a:t>
            </a:r>
            <a:r>
              <a:rPr lang="en-US" altLang="zh-TW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1904</a:t>
            </a:r>
            <a:r>
              <a:rPr lang="zh-TW" altLang="en-US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年｜ </a:t>
            </a:r>
            <a:r>
              <a:rPr lang="en-US" altLang="zh-TW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Harvard-</a:t>
            </a:r>
            <a:r>
              <a:rPr lang="en-US" altLang="zh-TW" sz="1050" kern="100" dirty="0" err="1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Yenching</a:t>
            </a:r>
            <a:r>
              <a:rPr lang="en-US" altLang="zh-TW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 Library of the Harvard College Library, Harvard University</a:t>
            </a:r>
            <a:endParaRPr lang="zh-TW" altLang="en-US" sz="1050" dirty="0"/>
          </a:p>
        </p:txBody>
      </p:sp>
      <p:sp>
        <p:nvSpPr>
          <p:cNvPr id="1039" name="文字方塊 1038">
            <a:extLst>
              <a:ext uri="{FF2B5EF4-FFF2-40B4-BE49-F238E27FC236}">
                <a16:creationId xmlns:a16="http://schemas.microsoft.com/office/drawing/2014/main" id="{1671836C-658C-43AC-44A1-50C5A741FC33}"/>
              </a:ext>
            </a:extLst>
          </p:cNvPr>
          <p:cNvSpPr txBox="1"/>
          <p:nvPr/>
        </p:nvSpPr>
        <p:spPr>
          <a:xfrm>
            <a:off x="5252733" y="6363336"/>
            <a:ext cx="3600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東犬燈塔｜</a:t>
            </a:r>
            <a:r>
              <a:rPr lang="zh-TW" altLang="en-US" sz="1050" kern="100" dirty="0">
                <a:latin typeface="源樣黑體 N" panose="020B0400000000000000" pitchFamily="34" charset="-120"/>
                <a:ea typeface="源樣黑體 N" panose="020B0400000000000000" pitchFamily="34" charset="-120"/>
              </a:rPr>
              <a:t>年代不明</a:t>
            </a:r>
            <a:r>
              <a:rPr lang="zh-TW" altLang="en-US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｜ 國家文化記憶庫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21446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13384D-0BFB-CDA6-3A02-82D7BF845BE3}"/>
              </a:ext>
            </a:extLst>
          </p:cNvPr>
          <p:cNvSpPr/>
          <p:nvPr/>
        </p:nvSpPr>
        <p:spPr>
          <a:xfrm>
            <a:off x="0" y="-1"/>
            <a:ext cx="12192000" cy="6825027"/>
          </a:xfrm>
          <a:prstGeom prst="rect">
            <a:avLst/>
          </a:prstGeom>
          <a:solidFill>
            <a:srgbClr val="144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BD4166F-5BB0-9284-0523-80B2B53C6F2B}"/>
              </a:ext>
            </a:extLst>
          </p:cNvPr>
          <p:cNvGrpSpPr/>
          <p:nvPr/>
        </p:nvGrpSpPr>
        <p:grpSpPr>
          <a:xfrm>
            <a:off x="0" y="-21578"/>
            <a:ext cx="12191999" cy="6879579"/>
            <a:chOff x="0" y="-21578"/>
            <a:chExt cx="12191999" cy="6879579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D23C76D-8251-0826-FA85-F7A0103635B0}"/>
                </a:ext>
              </a:extLst>
            </p:cNvPr>
            <p:cNvSpPr/>
            <p:nvPr/>
          </p:nvSpPr>
          <p:spPr>
            <a:xfrm>
              <a:off x="440754" y="-21577"/>
              <a:ext cx="11751245" cy="68795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42AFA0-A904-3192-F17A-78341BBB8BE8}"/>
                </a:ext>
              </a:extLst>
            </p:cNvPr>
            <p:cNvSpPr/>
            <p:nvPr/>
          </p:nvSpPr>
          <p:spPr>
            <a:xfrm>
              <a:off x="0" y="-21578"/>
              <a:ext cx="4472609" cy="6879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DCBBF36-970E-17E9-29F4-C25398D4BD49}"/>
                </a:ext>
              </a:extLst>
            </p:cNvPr>
            <p:cNvSpPr/>
            <p:nvPr/>
          </p:nvSpPr>
          <p:spPr>
            <a:xfrm>
              <a:off x="7719390" y="3429000"/>
              <a:ext cx="4472609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32D7D06-883D-77BD-9114-8E3FA0307B12}"/>
              </a:ext>
            </a:extLst>
          </p:cNvPr>
          <p:cNvGrpSpPr/>
          <p:nvPr/>
        </p:nvGrpSpPr>
        <p:grpSpPr>
          <a:xfrm rot="177752">
            <a:off x="10697930" y="191006"/>
            <a:ext cx="1371234" cy="1049164"/>
            <a:chOff x="9959861" y="313326"/>
            <a:chExt cx="2455787" cy="186979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DAE7B70-8894-23A5-3264-1C5CBABD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10" b="51966"/>
            <a:stretch/>
          </p:blipFill>
          <p:spPr>
            <a:xfrm rot="2065000">
              <a:off x="9959861" y="313326"/>
              <a:ext cx="1483717" cy="91221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0ED0A17-9972-04E9-A737-83A78DC63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8" r="-2910" b="-2279"/>
            <a:stretch/>
          </p:blipFill>
          <p:spPr>
            <a:xfrm rot="2302026">
              <a:off x="10993372" y="1182223"/>
              <a:ext cx="1422276" cy="1000895"/>
            </a:xfrm>
            <a:prstGeom prst="rect">
              <a:avLst/>
            </a:prstGeom>
          </p:spPr>
        </p:pic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C3F2CD45-EBE3-F3EE-DBD4-B0867BBB9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579"/>
            <a:ext cx="5238750" cy="690847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D6C7FE2-05C0-FFDC-CC03-E8ED73F26A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 t="2611" r="44320" b="78750"/>
          <a:stretch/>
        </p:blipFill>
        <p:spPr>
          <a:xfrm>
            <a:off x="6095999" y="533402"/>
            <a:ext cx="3067051" cy="322059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7A965E7-B915-DF05-0EBD-2C4EDF03C472}"/>
              </a:ext>
            </a:extLst>
          </p:cNvPr>
          <p:cNvSpPr/>
          <p:nvPr/>
        </p:nvSpPr>
        <p:spPr>
          <a:xfrm>
            <a:off x="1771650" y="180975"/>
            <a:ext cx="1257300" cy="1304925"/>
          </a:xfrm>
          <a:prstGeom prst="rect">
            <a:avLst/>
          </a:prstGeom>
          <a:noFill/>
          <a:ln w="19050">
            <a:solidFill>
              <a:srgbClr val="4D34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24" name="直線接點 1023">
            <a:extLst>
              <a:ext uri="{FF2B5EF4-FFF2-40B4-BE49-F238E27FC236}">
                <a16:creationId xmlns:a16="http://schemas.microsoft.com/office/drawing/2014/main" id="{8D01976F-7BF7-7D6C-07B8-2AD5A823018B}"/>
              </a:ext>
            </a:extLst>
          </p:cNvPr>
          <p:cNvCxnSpPr>
            <a:cxnSpLocks/>
          </p:cNvCxnSpPr>
          <p:nvPr/>
        </p:nvCxnSpPr>
        <p:spPr>
          <a:xfrm>
            <a:off x="3028950" y="180975"/>
            <a:ext cx="3067048" cy="352426"/>
          </a:xfrm>
          <a:prstGeom prst="line">
            <a:avLst/>
          </a:prstGeom>
          <a:ln w="19050">
            <a:solidFill>
              <a:srgbClr val="4D340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接點 1024">
            <a:extLst>
              <a:ext uri="{FF2B5EF4-FFF2-40B4-BE49-F238E27FC236}">
                <a16:creationId xmlns:a16="http://schemas.microsoft.com/office/drawing/2014/main" id="{2DDB5D6F-C1BF-A6ED-452B-B839B62EAF05}"/>
              </a:ext>
            </a:extLst>
          </p:cNvPr>
          <p:cNvCxnSpPr>
            <a:cxnSpLocks/>
          </p:cNvCxnSpPr>
          <p:nvPr/>
        </p:nvCxnSpPr>
        <p:spPr>
          <a:xfrm>
            <a:off x="3028950" y="1495426"/>
            <a:ext cx="3067048" cy="2258572"/>
          </a:xfrm>
          <a:prstGeom prst="line">
            <a:avLst/>
          </a:prstGeom>
          <a:ln w="19050">
            <a:solidFill>
              <a:srgbClr val="4D340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矩形 1026">
            <a:extLst>
              <a:ext uri="{FF2B5EF4-FFF2-40B4-BE49-F238E27FC236}">
                <a16:creationId xmlns:a16="http://schemas.microsoft.com/office/drawing/2014/main" id="{8FC5D0FF-A7F0-D903-69F1-3D8FDDE36222}"/>
              </a:ext>
            </a:extLst>
          </p:cNvPr>
          <p:cNvSpPr/>
          <p:nvPr/>
        </p:nvSpPr>
        <p:spPr>
          <a:xfrm>
            <a:off x="6096001" y="533401"/>
            <a:ext cx="3067048" cy="3220597"/>
          </a:xfrm>
          <a:prstGeom prst="rect">
            <a:avLst/>
          </a:prstGeom>
          <a:noFill/>
          <a:ln w="19050">
            <a:solidFill>
              <a:srgbClr val="4D34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28" name="文字方塊 1027">
            <a:extLst>
              <a:ext uri="{FF2B5EF4-FFF2-40B4-BE49-F238E27FC236}">
                <a16:creationId xmlns:a16="http://schemas.microsoft.com/office/drawing/2014/main" id="{7DD0EADF-30E3-8739-7F98-E3ABD849FE2A}"/>
              </a:ext>
            </a:extLst>
          </p:cNvPr>
          <p:cNvSpPr txBox="1"/>
          <p:nvPr/>
        </p:nvSpPr>
        <p:spPr>
          <a:xfrm>
            <a:off x="1514302" y="6481887"/>
            <a:ext cx="3600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050" kern="100" dirty="0">
                <a:latin typeface="源樣黑體 N" panose="020B0400000000000000" pitchFamily="34" charset="-120"/>
                <a:ea typeface="源樣黑體 N" panose="020B0400000000000000" pitchFamily="34" charset="-120"/>
              </a:rPr>
              <a:t>燈塔分布圖</a:t>
            </a:r>
            <a:r>
              <a:rPr lang="zh-TW" altLang="en-US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｜</a:t>
            </a:r>
            <a:r>
              <a:rPr lang="en-US" altLang="zh-TW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2022</a:t>
            </a:r>
            <a:r>
              <a:rPr lang="zh-TW" altLang="en-US" sz="1050" kern="100" dirty="0"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年｜ </a:t>
            </a:r>
            <a:r>
              <a:rPr lang="en-US" altLang="zh-TW" sz="1050" kern="100" dirty="0">
                <a:latin typeface="源樣黑體 N" panose="020B0400000000000000" pitchFamily="34" charset="-120"/>
                <a:ea typeface="源樣黑體 N" panose="020B0400000000000000" pitchFamily="34" charset="-120"/>
              </a:rPr>
              <a:t>《</a:t>
            </a:r>
            <a:r>
              <a:rPr lang="zh-TW" altLang="en-US" sz="1050" kern="100" dirty="0">
                <a:latin typeface="源樣黑體 N" panose="020B0400000000000000" pitchFamily="34" charset="-120"/>
                <a:ea typeface="源樣黑體 N" panose="020B0400000000000000" pitchFamily="34" charset="-120"/>
              </a:rPr>
              <a:t>以光為家</a:t>
            </a:r>
            <a:r>
              <a:rPr lang="en-US" altLang="zh-TW" sz="1050" kern="100" dirty="0">
                <a:latin typeface="源樣黑體 N" panose="020B0400000000000000" pitchFamily="34" charset="-120"/>
                <a:ea typeface="源樣黑體 N" panose="020B0400000000000000" pitchFamily="34" charset="-120"/>
              </a:rPr>
              <a:t>—</a:t>
            </a:r>
            <a:r>
              <a:rPr lang="zh-TW" altLang="en-US" sz="1050" kern="100" dirty="0">
                <a:latin typeface="源樣黑體 N" panose="020B0400000000000000" pitchFamily="34" charset="-120"/>
                <a:ea typeface="源樣黑體 N" panose="020B0400000000000000" pitchFamily="34" charset="-120"/>
              </a:rPr>
              <a:t>燈塔人的故事</a:t>
            </a:r>
            <a:r>
              <a:rPr lang="en-US" altLang="zh-TW" sz="1050" kern="100" dirty="0">
                <a:latin typeface="源樣黑體 N" panose="020B0400000000000000" pitchFamily="34" charset="-120"/>
                <a:ea typeface="源樣黑體 N" panose="020B0400000000000000" pitchFamily="34" charset="-120"/>
              </a:rPr>
              <a:t>》</a:t>
            </a:r>
            <a:endParaRPr lang="zh-TW" altLang="en-US" sz="1050" dirty="0"/>
          </a:p>
        </p:txBody>
      </p:sp>
      <p:sp>
        <p:nvSpPr>
          <p:cNvPr id="1030" name="文字方塊 1029">
            <a:extLst>
              <a:ext uri="{FF2B5EF4-FFF2-40B4-BE49-F238E27FC236}">
                <a16:creationId xmlns:a16="http://schemas.microsoft.com/office/drawing/2014/main" id="{EB4C5A87-180F-47E2-A48A-85B90DDD63EE}"/>
              </a:ext>
            </a:extLst>
          </p:cNvPr>
          <p:cNvSpPr txBox="1"/>
          <p:nvPr/>
        </p:nvSpPr>
        <p:spPr>
          <a:xfrm>
            <a:off x="6181724" y="3842001"/>
            <a:ext cx="2981325" cy="15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全台共計</a:t>
            </a:r>
            <a:r>
              <a:rPr lang="zh-TW" altLang="en-US" sz="1600" dirty="0">
                <a:solidFill>
                  <a:srgbClr val="DC7538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３７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座燈塔中，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馬祖有東引、東莒</a:t>
            </a:r>
            <a:r>
              <a:rPr lang="zh-TW" altLang="en-US" sz="1600" dirty="0">
                <a:solidFill>
                  <a:srgbClr val="DC7538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２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座，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分別位於閩江口之北與南，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協助指引福州一帶船隻航向。</a:t>
            </a:r>
          </a:p>
        </p:txBody>
      </p:sp>
      <p:sp>
        <p:nvSpPr>
          <p:cNvPr id="1035" name="文字方塊 1034">
            <a:extLst>
              <a:ext uri="{FF2B5EF4-FFF2-40B4-BE49-F238E27FC236}">
                <a16:creationId xmlns:a16="http://schemas.microsoft.com/office/drawing/2014/main" id="{AFD868D7-4841-F6A9-E7E7-F6A4A393A559}"/>
              </a:ext>
            </a:extLst>
          </p:cNvPr>
          <p:cNvSpPr txBox="1"/>
          <p:nvPr/>
        </p:nvSpPr>
        <p:spPr>
          <a:xfrm>
            <a:off x="6095999" y="5924488"/>
            <a:ext cx="6096002" cy="400110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Ｑ２：猜猜這兩座燈塔是在什麼年代下建造的呢？　</a:t>
            </a:r>
            <a:endParaRPr lang="en-US" altLang="zh-TW" sz="20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grpSp>
        <p:nvGrpSpPr>
          <p:cNvPr id="1036" name="群組 1035">
            <a:extLst>
              <a:ext uri="{FF2B5EF4-FFF2-40B4-BE49-F238E27FC236}">
                <a16:creationId xmlns:a16="http://schemas.microsoft.com/office/drawing/2014/main" id="{78E19D8C-802D-6C27-E458-E235B9F47117}"/>
              </a:ext>
            </a:extLst>
          </p:cNvPr>
          <p:cNvGrpSpPr/>
          <p:nvPr/>
        </p:nvGrpSpPr>
        <p:grpSpPr>
          <a:xfrm rot="5400000">
            <a:off x="6293229" y="2466024"/>
            <a:ext cx="205798" cy="580845"/>
            <a:chOff x="7804727" y="3067899"/>
            <a:chExt cx="205798" cy="580845"/>
          </a:xfrm>
          <a:solidFill>
            <a:schemeClr val="bg1"/>
          </a:solidFill>
        </p:grpSpPr>
        <p:cxnSp>
          <p:nvCxnSpPr>
            <p:cNvPr id="1037" name="直線接點 1036">
              <a:extLst>
                <a:ext uri="{FF2B5EF4-FFF2-40B4-BE49-F238E27FC236}">
                  <a16:creationId xmlns:a16="http://schemas.microsoft.com/office/drawing/2014/main" id="{03983BDC-AE53-63EA-0AB0-8B8D375F2EB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668050" y="3300866"/>
              <a:ext cx="465933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0" name="橢圓 1039">
              <a:extLst>
                <a:ext uri="{FF2B5EF4-FFF2-40B4-BE49-F238E27FC236}">
                  <a16:creationId xmlns:a16="http://schemas.microsoft.com/office/drawing/2014/main" id="{2E136047-49C9-0D47-936E-D44023DE7EB6}"/>
                </a:ext>
              </a:extLst>
            </p:cNvPr>
            <p:cNvSpPr/>
            <p:nvPr/>
          </p:nvSpPr>
          <p:spPr>
            <a:xfrm>
              <a:off x="7804727" y="3442946"/>
              <a:ext cx="205798" cy="20579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42" name="文字方塊 1041">
            <a:extLst>
              <a:ext uri="{FF2B5EF4-FFF2-40B4-BE49-F238E27FC236}">
                <a16:creationId xmlns:a16="http://schemas.microsoft.com/office/drawing/2014/main" id="{127444E2-CF86-4F7D-1DAB-BCD1675A26B4}"/>
              </a:ext>
            </a:extLst>
          </p:cNvPr>
          <p:cNvSpPr txBox="1"/>
          <p:nvPr/>
        </p:nvSpPr>
        <p:spPr>
          <a:xfrm>
            <a:off x="6672174" y="2484271"/>
            <a:ext cx="38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閩</a:t>
            </a:r>
            <a:endParaRPr lang="en-US" altLang="zh-TW" sz="16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江</a:t>
            </a:r>
            <a:br>
              <a:rPr lang="en-US" altLang="zh-TW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</a:br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口</a:t>
            </a:r>
          </a:p>
        </p:txBody>
      </p:sp>
    </p:spTree>
    <p:extLst>
      <p:ext uri="{BB962C8B-B14F-4D97-AF65-F5344CB8AC3E}">
        <p14:creationId xmlns:p14="http://schemas.microsoft.com/office/powerpoint/2010/main" val="36583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13384D-0BFB-CDA6-3A02-82D7BF845BE3}"/>
              </a:ext>
            </a:extLst>
          </p:cNvPr>
          <p:cNvSpPr/>
          <p:nvPr/>
        </p:nvSpPr>
        <p:spPr>
          <a:xfrm>
            <a:off x="0" y="-1"/>
            <a:ext cx="12192000" cy="6825027"/>
          </a:xfrm>
          <a:prstGeom prst="rect">
            <a:avLst/>
          </a:prstGeom>
          <a:solidFill>
            <a:srgbClr val="144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BD4166F-5BB0-9284-0523-80B2B53C6F2B}"/>
              </a:ext>
            </a:extLst>
          </p:cNvPr>
          <p:cNvGrpSpPr/>
          <p:nvPr/>
        </p:nvGrpSpPr>
        <p:grpSpPr>
          <a:xfrm>
            <a:off x="0" y="-21577"/>
            <a:ext cx="12191999" cy="6879578"/>
            <a:chOff x="0" y="-21577"/>
            <a:chExt cx="12191999" cy="6879578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D23C76D-8251-0826-FA85-F7A0103635B0}"/>
                </a:ext>
              </a:extLst>
            </p:cNvPr>
            <p:cNvSpPr/>
            <p:nvPr/>
          </p:nvSpPr>
          <p:spPr>
            <a:xfrm>
              <a:off x="440754" y="-21577"/>
              <a:ext cx="11751245" cy="68795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42AFA0-A904-3192-F17A-78341BBB8BE8}"/>
                </a:ext>
              </a:extLst>
            </p:cNvPr>
            <p:cNvSpPr/>
            <p:nvPr/>
          </p:nvSpPr>
          <p:spPr>
            <a:xfrm>
              <a:off x="0" y="-21576"/>
              <a:ext cx="4472609" cy="68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DCBBF36-970E-17E9-29F4-C25398D4BD49}"/>
                </a:ext>
              </a:extLst>
            </p:cNvPr>
            <p:cNvSpPr/>
            <p:nvPr/>
          </p:nvSpPr>
          <p:spPr>
            <a:xfrm>
              <a:off x="7719390" y="3429000"/>
              <a:ext cx="4472609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32D7D06-883D-77BD-9114-8E3FA0307B12}"/>
              </a:ext>
            </a:extLst>
          </p:cNvPr>
          <p:cNvGrpSpPr/>
          <p:nvPr/>
        </p:nvGrpSpPr>
        <p:grpSpPr>
          <a:xfrm rot="177752">
            <a:off x="10697930" y="191006"/>
            <a:ext cx="1371234" cy="1049164"/>
            <a:chOff x="9959861" y="313326"/>
            <a:chExt cx="2455787" cy="186979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DAE7B70-8894-23A5-3264-1C5CBABD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10" b="51966"/>
            <a:stretch/>
          </p:blipFill>
          <p:spPr>
            <a:xfrm rot="2065000">
              <a:off x="9959861" y="313326"/>
              <a:ext cx="1483717" cy="91221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0ED0A17-9972-04E9-A737-83A78DC63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8" r="-2910" b="-2279"/>
            <a:stretch/>
          </p:blipFill>
          <p:spPr>
            <a:xfrm rot="2302026">
              <a:off x="10993372" y="1182223"/>
              <a:ext cx="1422276" cy="1000895"/>
            </a:xfrm>
            <a:prstGeom prst="rect">
              <a:avLst/>
            </a:prstGeom>
          </p:spPr>
        </p:pic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E8DA2AF-5C50-30C9-3438-B23A818E80C6}"/>
              </a:ext>
            </a:extLst>
          </p:cNvPr>
          <p:cNvSpPr txBox="1"/>
          <p:nvPr/>
        </p:nvSpPr>
        <p:spPr>
          <a:xfrm>
            <a:off x="347535" y="5728825"/>
            <a:ext cx="7371853" cy="79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1842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年，大清帝國於鴉片戰爭戰敗後，和英國人簽訂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《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南京條約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》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，開放</a:t>
            </a:r>
            <a:r>
              <a:rPr lang="zh-TW" altLang="en-US" sz="1600" dirty="0">
                <a:solidFill>
                  <a:srgbClr val="DAB14D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五口通商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。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於是，東莒燈塔與東引燈塔在海上貿易的航海需求下，相繼興建。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FAB9FE0D-2D90-62B3-3B79-CC11B7E08293}"/>
              </a:ext>
            </a:extLst>
          </p:cNvPr>
          <p:cNvGrpSpPr/>
          <p:nvPr/>
        </p:nvGrpSpPr>
        <p:grpSpPr>
          <a:xfrm>
            <a:off x="175574" y="423172"/>
            <a:ext cx="4167427" cy="5162903"/>
            <a:chOff x="209937" y="878583"/>
            <a:chExt cx="4582381" cy="5676977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0D957C30-0814-22E7-AD9F-D8D5CE901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46" t="634" r="34356" b="33750"/>
            <a:stretch/>
          </p:blipFill>
          <p:spPr>
            <a:xfrm>
              <a:off x="255519" y="878583"/>
              <a:ext cx="4536799" cy="5667452"/>
            </a:xfrm>
            <a:prstGeom prst="rect">
              <a:avLst/>
            </a:prstGeom>
          </p:spPr>
        </p:pic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6743FA89-989F-397E-83EE-2738CD193707}"/>
                </a:ext>
              </a:extLst>
            </p:cNvPr>
            <p:cNvSpPr/>
            <p:nvPr/>
          </p:nvSpPr>
          <p:spPr>
            <a:xfrm>
              <a:off x="4008679" y="1666115"/>
              <a:ext cx="560526" cy="56052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87C1468B-88CC-6244-E13F-2722680BEFD4}"/>
                </a:ext>
              </a:extLst>
            </p:cNvPr>
            <p:cNvSpPr/>
            <p:nvPr/>
          </p:nvSpPr>
          <p:spPr>
            <a:xfrm>
              <a:off x="3075229" y="3452377"/>
              <a:ext cx="560526" cy="56052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D8FA5A71-2DE4-DCAC-6CAD-4A3B4FE92440}"/>
                </a:ext>
              </a:extLst>
            </p:cNvPr>
            <p:cNvSpPr/>
            <p:nvPr/>
          </p:nvSpPr>
          <p:spPr>
            <a:xfrm>
              <a:off x="2427529" y="4304540"/>
              <a:ext cx="560526" cy="56052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A54552E1-7D34-0D4D-4B05-7A30BEA18EEB}"/>
                </a:ext>
              </a:extLst>
            </p:cNvPr>
            <p:cNvSpPr/>
            <p:nvPr/>
          </p:nvSpPr>
          <p:spPr>
            <a:xfrm>
              <a:off x="209937" y="4971290"/>
              <a:ext cx="560526" cy="56052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114A5D84-736E-2497-1A39-5CBCCB039AEF}"/>
                </a:ext>
              </a:extLst>
            </p:cNvPr>
            <p:cNvSpPr/>
            <p:nvPr/>
          </p:nvSpPr>
          <p:spPr>
            <a:xfrm>
              <a:off x="3912084" y="919961"/>
              <a:ext cx="560526" cy="56052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322D0AF-CA89-0971-D51A-A8AB99C2E51C}"/>
                </a:ext>
              </a:extLst>
            </p:cNvPr>
            <p:cNvSpPr/>
            <p:nvPr/>
          </p:nvSpPr>
          <p:spPr>
            <a:xfrm>
              <a:off x="255517" y="888108"/>
              <a:ext cx="4536799" cy="5667452"/>
            </a:xfrm>
            <a:prstGeom prst="rect">
              <a:avLst/>
            </a:prstGeom>
            <a:noFill/>
            <a:ln w="19050">
              <a:solidFill>
                <a:srgbClr val="4D34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00A98103-B852-6832-B5AA-DF3A2458B0B3}"/>
              </a:ext>
            </a:extLst>
          </p:cNvPr>
          <p:cNvGraphicFramePr>
            <a:graphicFrameLocks noGrp="1"/>
          </p:cNvGraphicFramePr>
          <p:nvPr/>
        </p:nvGraphicFramePr>
        <p:xfrm>
          <a:off x="4692883" y="1062733"/>
          <a:ext cx="6227240" cy="452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620">
                  <a:extLst>
                    <a:ext uri="{9D8B030D-6E8A-4147-A177-3AD203B41FA5}">
                      <a16:colId xmlns:a16="http://schemas.microsoft.com/office/drawing/2014/main" val="138890944"/>
                    </a:ext>
                  </a:extLst>
                </a:gridCol>
                <a:gridCol w="3113620">
                  <a:extLst>
                    <a:ext uri="{9D8B030D-6E8A-4147-A177-3AD203B41FA5}">
                      <a16:colId xmlns:a16="http://schemas.microsoft.com/office/drawing/2014/main" val="2838972534"/>
                    </a:ext>
                  </a:extLst>
                </a:gridCol>
              </a:tblGrid>
              <a:tr h="452334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303519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3ADB7E31-4E59-3452-A033-FC2C0A5C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88" y="1268784"/>
            <a:ext cx="2609850" cy="17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DAFAA46-0DFD-A691-A724-1EDB26F8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15" y="1268785"/>
            <a:ext cx="2529690" cy="17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直線接點 2047">
            <a:extLst>
              <a:ext uri="{FF2B5EF4-FFF2-40B4-BE49-F238E27FC236}">
                <a16:creationId xmlns:a16="http://schemas.microsoft.com/office/drawing/2014/main" id="{9D92C29E-A470-5ECF-E93A-40DC4157753B}"/>
              </a:ext>
            </a:extLst>
          </p:cNvPr>
          <p:cNvCxnSpPr/>
          <p:nvPr/>
        </p:nvCxnSpPr>
        <p:spPr>
          <a:xfrm>
            <a:off x="4943888" y="3165995"/>
            <a:ext cx="251865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直線接點 2048">
            <a:extLst>
              <a:ext uri="{FF2B5EF4-FFF2-40B4-BE49-F238E27FC236}">
                <a16:creationId xmlns:a16="http://schemas.microsoft.com/office/drawing/2014/main" id="{225BC692-5DDD-1800-B441-1F97AAE1FC11}"/>
              </a:ext>
            </a:extLst>
          </p:cNvPr>
          <p:cNvCxnSpPr/>
          <p:nvPr/>
        </p:nvCxnSpPr>
        <p:spPr>
          <a:xfrm>
            <a:off x="8088346" y="3165995"/>
            <a:ext cx="251865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1" name="文字方塊 2050">
            <a:extLst>
              <a:ext uri="{FF2B5EF4-FFF2-40B4-BE49-F238E27FC236}">
                <a16:creationId xmlns:a16="http://schemas.microsoft.com/office/drawing/2014/main" id="{20682B97-98DB-F571-607D-F5ED743191BE}"/>
              </a:ext>
            </a:extLst>
          </p:cNvPr>
          <p:cNvSpPr txBox="1"/>
          <p:nvPr/>
        </p:nvSpPr>
        <p:spPr>
          <a:xfrm>
            <a:off x="4892774" y="3156756"/>
            <a:ext cx="2660964" cy="231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1901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4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月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24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日凌晨，英國蘇布倫號航經東引島附近海域時，因觸礁沉沒，英方緊急動員上海另一商船和一艘法國軍艦救援，雖全船乘客和船員安然無恙，但總體損失慘重，促成東湧燈塔的興建。</a:t>
            </a:r>
            <a:endParaRPr lang="zh-TW" altLang="en-US" sz="1400" dirty="0">
              <a:latin typeface="源樣黑體 N" panose="020B0400000000000000" pitchFamily="34" charset="-120"/>
              <a:ea typeface="源樣黑體 N" panose="020B0400000000000000" pitchFamily="34" charset="-120"/>
            </a:endParaRPr>
          </a:p>
        </p:txBody>
      </p:sp>
      <p:sp>
        <p:nvSpPr>
          <p:cNvPr id="2053" name="文字方塊 2052">
            <a:extLst>
              <a:ext uri="{FF2B5EF4-FFF2-40B4-BE49-F238E27FC236}">
                <a16:creationId xmlns:a16="http://schemas.microsoft.com/office/drawing/2014/main" id="{5621A8F6-AEF7-C585-0794-60C06099E5CB}"/>
              </a:ext>
            </a:extLst>
          </p:cNvPr>
          <p:cNvSpPr txBox="1"/>
          <p:nvPr/>
        </p:nvSpPr>
        <p:spPr>
          <a:xfrm>
            <a:off x="8076061" y="3148837"/>
            <a:ext cx="2529690" cy="231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1858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年再與英國簽訂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《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天津條約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》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，第三十二條規定通商各口分設浮樁、號船、塔表、望樓。因此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1863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年羅伯特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·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赫德受命成為海關總稅務司後，於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1869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年至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187</a:t>
            </a:r>
            <a:r>
              <a:rPr lang="en-US" altLang="zh-TW" sz="1400" dirty="0">
                <a:solidFill>
                  <a:srgbClr val="000000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2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年間，開始新式燈塔的建造。</a:t>
            </a:r>
            <a:endParaRPr lang="zh-TW" altLang="en-US" sz="1400" dirty="0">
              <a:latin typeface="源樣黑體 N" panose="020B0400000000000000" pitchFamily="34" charset="-120"/>
              <a:ea typeface="源樣黑體 N" panose="020B0400000000000000" pitchFamily="34" charset="-120"/>
            </a:endParaRPr>
          </a:p>
        </p:txBody>
      </p:sp>
      <p:sp>
        <p:nvSpPr>
          <p:cNvPr id="2054" name="文字方塊 2053">
            <a:extLst>
              <a:ext uri="{FF2B5EF4-FFF2-40B4-BE49-F238E27FC236}">
                <a16:creationId xmlns:a16="http://schemas.microsoft.com/office/drawing/2014/main" id="{F7E3EB4E-7F42-ABF2-4498-F95899595CFB}"/>
              </a:ext>
            </a:extLst>
          </p:cNvPr>
          <p:cNvSpPr txBox="1"/>
          <p:nvPr/>
        </p:nvSpPr>
        <p:spPr>
          <a:xfrm>
            <a:off x="5451353" y="2641077"/>
            <a:ext cx="2105439" cy="338554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東引燈塔，</a:t>
            </a:r>
            <a:r>
              <a:rPr lang="en-US" altLang="zh-TW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1904</a:t>
            </a:r>
            <a:endParaRPr lang="zh-TW" altLang="en-US" sz="16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sp>
        <p:nvSpPr>
          <p:cNvPr id="2055" name="文字方塊 2054">
            <a:extLst>
              <a:ext uri="{FF2B5EF4-FFF2-40B4-BE49-F238E27FC236}">
                <a16:creationId xmlns:a16="http://schemas.microsoft.com/office/drawing/2014/main" id="{19CCD2AB-C7E7-C431-BF13-DC65D5A10904}"/>
              </a:ext>
            </a:extLst>
          </p:cNvPr>
          <p:cNvSpPr txBox="1"/>
          <p:nvPr/>
        </p:nvSpPr>
        <p:spPr>
          <a:xfrm>
            <a:off x="8504619" y="2641077"/>
            <a:ext cx="2105439" cy="338554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東莒燈塔，</a:t>
            </a:r>
            <a:r>
              <a:rPr lang="en-US" altLang="zh-TW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1872</a:t>
            </a:r>
            <a:endParaRPr lang="zh-TW" altLang="en-US" sz="16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B8D53C-5AE6-C9F0-4531-1287388E35D0}"/>
              </a:ext>
            </a:extLst>
          </p:cNvPr>
          <p:cNvSpPr txBox="1"/>
          <p:nvPr/>
        </p:nvSpPr>
        <p:spPr>
          <a:xfrm>
            <a:off x="8915400" y="5924488"/>
            <a:ext cx="3276600" cy="400110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比一比 </a:t>
            </a:r>
            <a:r>
              <a:rPr lang="en-US" altLang="zh-TW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①</a:t>
            </a:r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：興建緣由</a:t>
            </a:r>
            <a:endParaRPr lang="en-US" altLang="zh-TW" sz="20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81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13384D-0BFB-CDA6-3A02-82D7BF845BE3}"/>
              </a:ext>
            </a:extLst>
          </p:cNvPr>
          <p:cNvSpPr/>
          <p:nvPr/>
        </p:nvSpPr>
        <p:spPr>
          <a:xfrm>
            <a:off x="0" y="-1"/>
            <a:ext cx="12192000" cy="6825027"/>
          </a:xfrm>
          <a:prstGeom prst="rect">
            <a:avLst/>
          </a:prstGeom>
          <a:solidFill>
            <a:srgbClr val="144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BD4166F-5BB0-9284-0523-80B2B53C6F2B}"/>
              </a:ext>
            </a:extLst>
          </p:cNvPr>
          <p:cNvGrpSpPr/>
          <p:nvPr/>
        </p:nvGrpSpPr>
        <p:grpSpPr>
          <a:xfrm>
            <a:off x="-16801" y="-21577"/>
            <a:ext cx="12225603" cy="6879578"/>
            <a:chOff x="-33604" y="-21577"/>
            <a:chExt cx="12225603" cy="6879578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D23C76D-8251-0826-FA85-F7A0103635B0}"/>
                </a:ext>
              </a:extLst>
            </p:cNvPr>
            <p:cNvSpPr/>
            <p:nvPr/>
          </p:nvSpPr>
          <p:spPr>
            <a:xfrm>
              <a:off x="440754" y="-21577"/>
              <a:ext cx="11751245" cy="68795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42AFA0-A904-3192-F17A-78341BBB8BE8}"/>
                </a:ext>
              </a:extLst>
            </p:cNvPr>
            <p:cNvSpPr/>
            <p:nvPr/>
          </p:nvSpPr>
          <p:spPr>
            <a:xfrm>
              <a:off x="-33604" y="-21576"/>
              <a:ext cx="4506214" cy="68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DCBBF36-970E-17E9-29F4-C25398D4BD49}"/>
                </a:ext>
              </a:extLst>
            </p:cNvPr>
            <p:cNvSpPr/>
            <p:nvPr/>
          </p:nvSpPr>
          <p:spPr>
            <a:xfrm>
              <a:off x="7719390" y="3429000"/>
              <a:ext cx="4472609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32D7D06-883D-77BD-9114-8E3FA0307B12}"/>
              </a:ext>
            </a:extLst>
          </p:cNvPr>
          <p:cNvGrpSpPr/>
          <p:nvPr/>
        </p:nvGrpSpPr>
        <p:grpSpPr>
          <a:xfrm rot="177752">
            <a:off x="10697930" y="191006"/>
            <a:ext cx="1371234" cy="1049164"/>
            <a:chOff x="9959861" y="313326"/>
            <a:chExt cx="2455787" cy="186979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DAE7B70-8894-23A5-3264-1C5CBABD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10" b="51966"/>
            <a:stretch/>
          </p:blipFill>
          <p:spPr>
            <a:xfrm rot="2065000">
              <a:off x="9959861" y="313326"/>
              <a:ext cx="1483717" cy="91221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0ED0A17-9972-04E9-A737-83A78DC63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8" r="-2910" b="-2279"/>
            <a:stretch/>
          </p:blipFill>
          <p:spPr>
            <a:xfrm rot="2302026">
              <a:off x="10993372" y="1182223"/>
              <a:ext cx="1422276" cy="1000895"/>
            </a:xfrm>
            <a:prstGeom prst="rect">
              <a:avLst/>
            </a:prstGeom>
          </p:spPr>
        </p:pic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FB6A066-75BF-B471-4E9F-357C56353A3E}"/>
              </a:ext>
            </a:extLst>
          </p:cNvPr>
          <p:cNvSpPr txBox="1"/>
          <p:nvPr/>
        </p:nvSpPr>
        <p:spPr>
          <a:xfrm>
            <a:off x="492303" y="5728825"/>
            <a:ext cx="7630332" cy="79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兩座燈塔建成後，皆由洋人作為燈塔主要管理人，並聘任島民為燈塔職員，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直到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1940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年末結束洋華共處的時代，兩座燈塔才分別由島民接管！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5C4834C4-5582-3DF7-4549-FB9973411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62249"/>
              </p:ext>
            </p:extLst>
          </p:nvPr>
        </p:nvGraphicFramePr>
        <p:xfrm>
          <a:off x="492303" y="1005693"/>
          <a:ext cx="10454403" cy="457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4403">
                  <a:extLst>
                    <a:ext uri="{9D8B030D-6E8A-4147-A177-3AD203B41FA5}">
                      <a16:colId xmlns:a16="http://schemas.microsoft.com/office/drawing/2014/main" val="138890944"/>
                    </a:ext>
                  </a:extLst>
                </a:gridCol>
              </a:tblGrid>
              <a:tr h="4573799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89463" marR="89463" marT="44731" marB="44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03519"/>
                  </a:ext>
                </a:extLst>
              </a:tr>
            </a:tbl>
          </a:graphicData>
        </a:graphic>
      </p:graphicFrame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AB2FF35-D290-31A9-A4E6-5B8DEEC8DF9D}"/>
              </a:ext>
            </a:extLst>
          </p:cNvPr>
          <p:cNvCxnSpPr>
            <a:cxnSpLocks/>
          </p:cNvCxnSpPr>
          <p:nvPr/>
        </p:nvCxnSpPr>
        <p:spPr>
          <a:xfrm>
            <a:off x="492304" y="4416208"/>
            <a:ext cx="1045440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0E6F59CE-A94B-1FAE-B11B-11F5E2C7E737}"/>
              </a:ext>
            </a:extLst>
          </p:cNvPr>
          <p:cNvCxnSpPr>
            <a:cxnSpLocks/>
            <a:stCxn id="29" idx="0"/>
            <a:endCxn id="29" idx="2"/>
          </p:cNvCxnSpPr>
          <p:nvPr/>
        </p:nvCxnSpPr>
        <p:spPr>
          <a:xfrm>
            <a:off x="5719504" y="1005693"/>
            <a:ext cx="0" cy="45737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B8D53C-5AE6-C9F0-4531-1287388E35D0}"/>
              </a:ext>
            </a:extLst>
          </p:cNvPr>
          <p:cNvSpPr txBox="1"/>
          <p:nvPr/>
        </p:nvSpPr>
        <p:spPr>
          <a:xfrm>
            <a:off x="8915400" y="5924488"/>
            <a:ext cx="3276600" cy="400110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比一比 </a:t>
            </a:r>
            <a:r>
              <a:rPr lang="en-US" altLang="zh-TW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② </a:t>
            </a:r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：守燈塔的人</a:t>
            </a:r>
            <a:endParaRPr lang="en-US" altLang="zh-TW" sz="20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D265905-53D6-3B19-9ABC-B32FBF615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57" y="1242285"/>
            <a:ext cx="4020645" cy="294978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4B9B8EF-4812-2794-3964-B438105A7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768" y="1266442"/>
            <a:ext cx="3972721" cy="2979541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9B345EA-A6D1-BEA6-1E64-0D390EB93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31388"/>
              </p:ext>
            </p:extLst>
          </p:nvPr>
        </p:nvGraphicFramePr>
        <p:xfrm>
          <a:off x="768768" y="4538134"/>
          <a:ext cx="4472609" cy="1161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609">
                  <a:extLst>
                    <a:ext uri="{9D8B030D-6E8A-4147-A177-3AD203B41FA5}">
                      <a16:colId xmlns:a16="http://schemas.microsoft.com/office/drawing/2014/main" val="1084992128"/>
                    </a:ext>
                  </a:extLst>
                </a:gridCol>
              </a:tblGrid>
              <a:tr h="8019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4452"/>
                        </a:buClr>
                        <a:buSzTx/>
                        <a:buFont typeface="源樣黑體 M" panose="020B0600000000000000" pitchFamily="34" charset="-120"/>
                        <a:buNone/>
                        <a:tabLst/>
                        <a:defRPr/>
                      </a:pPr>
                      <a:r>
                        <a:rPr lang="zh-TW" altLang="en-US" sz="1400" noProof="0" dirty="0">
                          <a:latin typeface="源樣黑體 N" panose="020B0400000000000000" pitchFamily="34" charset="-120"/>
                          <a:ea typeface="源樣黑體 N" panose="020B0400000000000000" pitchFamily="34" charset="-120"/>
                        </a:rPr>
                        <a:t>陳高福接管燈塔後，一家人搬到燈塔居住。陳高福、陳寶銀、陳天正，一家三代先後成為主任管理員，傳承守護燈塔的使命。</a:t>
                      </a:r>
                      <a:endParaRPr lang="en-US" altLang="zh-TW" sz="1400" noProof="0" dirty="0">
                        <a:latin typeface="源樣黑體 N" panose="020B0400000000000000" pitchFamily="34" charset="-120"/>
                        <a:ea typeface="源樣黑體 N" panose="020B0400000000000000" pitchFamily="34" charset="-120"/>
                      </a:endParaRPr>
                    </a:p>
                  </a:txBody>
                  <a:tcPr marL="60183" marR="6018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941351"/>
                  </a:ext>
                </a:extLst>
              </a:tr>
              <a:tr h="2121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4452"/>
                        </a:buClr>
                        <a:buSzTx/>
                        <a:buFont typeface="源樣黑體 M" panose="020B0600000000000000" pitchFamily="34" charset="-120"/>
                        <a:buNone/>
                        <a:tabLst/>
                        <a:defRPr/>
                      </a:pPr>
                      <a:endParaRPr lang="en-US" altLang="zh-TW" sz="1200" noProof="0" dirty="0">
                        <a:latin typeface="源樣黑體 N" panose="020B0400000000000000" pitchFamily="34" charset="-120"/>
                        <a:ea typeface="源樣黑體 N" panose="020B0400000000000000" pitchFamily="34" charset="-120"/>
                      </a:endParaRPr>
                    </a:p>
                  </a:txBody>
                  <a:tcPr marL="60183" marR="6018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257671"/>
                  </a:ext>
                </a:extLst>
              </a:tr>
            </a:tbl>
          </a:graphicData>
        </a:graphic>
      </p:graphicFrame>
      <p:sp>
        <p:nvSpPr>
          <p:cNvPr id="44" name="文字方塊 43">
            <a:extLst>
              <a:ext uri="{FF2B5EF4-FFF2-40B4-BE49-F238E27FC236}">
                <a16:creationId xmlns:a16="http://schemas.microsoft.com/office/drawing/2014/main" id="{55576940-1522-58C4-644A-239864A26795}"/>
              </a:ext>
            </a:extLst>
          </p:cNvPr>
          <p:cNvSpPr txBox="1"/>
          <p:nvPr/>
        </p:nvSpPr>
        <p:spPr>
          <a:xfrm>
            <a:off x="3401212" y="3934537"/>
            <a:ext cx="2105439" cy="338554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東引燈塔，</a:t>
            </a:r>
            <a:r>
              <a:rPr lang="en-US" altLang="zh-TW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1904</a:t>
            </a:r>
            <a:endParaRPr lang="zh-TW" altLang="en-US" sz="16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8847830-F85A-7083-8986-2CA198464F77}"/>
              </a:ext>
            </a:extLst>
          </p:cNvPr>
          <p:cNvSpPr txBox="1"/>
          <p:nvPr/>
        </p:nvSpPr>
        <p:spPr>
          <a:xfrm>
            <a:off x="8624187" y="3939399"/>
            <a:ext cx="2105439" cy="338554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東莒燈塔，</a:t>
            </a:r>
            <a:r>
              <a:rPr lang="en-US" altLang="zh-TW" sz="16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1872</a:t>
            </a:r>
            <a:endParaRPr lang="zh-TW" altLang="en-US" sz="16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3F026390-D25F-074D-BB92-C8330A50B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24455"/>
              </p:ext>
            </p:extLst>
          </p:nvPr>
        </p:nvGraphicFramePr>
        <p:xfrm>
          <a:off x="5991706" y="4538134"/>
          <a:ext cx="4737920" cy="1201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7920">
                  <a:extLst>
                    <a:ext uri="{9D8B030D-6E8A-4147-A177-3AD203B41FA5}">
                      <a16:colId xmlns:a16="http://schemas.microsoft.com/office/drawing/2014/main" val="1084992128"/>
                    </a:ext>
                  </a:extLst>
                </a:gridCol>
              </a:tblGrid>
              <a:tr h="6487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4452"/>
                        </a:buClr>
                        <a:buSzTx/>
                        <a:buFont typeface="源樣黑體 M" panose="020B0600000000000000" pitchFamily="34" charset="-120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enYoGothic TW N" panose="020B0400000000000000" pitchFamily="34" charset="-120"/>
                          <a:ea typeface="GenYoGothic TW N" panose="020B0400000000000000" pitchFamily="34" charset="-120"/>
                          <a:cs typeface="+mn-cs"/>
                        </a:rPr>
                        <a:t>燈塔文物展示館收藏許多往昔生活的用具，以及點燈相關的器具，源自於「老塔工」的堅持，把燈塔當家業一樣看守，一百多年來的燈塔古文物才得以留存</a:t>
                      </a:r>
                      <a:r>
                        <a:rPr lang="zh-TW" altLang="en-US" sz="1400" b="0" i="0" noProof="0" dirty="0">
                          <a:latin typeface="GenYoGothic TW N" panose="020B0400000000000000" pitchFamily="34" charset="-120"/>
                          <a:ea typeface="GenYoGothic TW N" panose="020B0400000000000000" pitchFamily="34" charset="-120"/>
                        </a:rPr>
                        <a:t>。</a:t>
                      </a:r>
                      <a:endParaRPr lang="en-US" altLang="zh-TW" sz="1400" b="0" i="0" noProof="0" dirty="0">
                        <a:latin typeface="GenYoGothic TW N" panose="020B0400000000000000" pitchFamily="34" charset="-120"/>
                        <a:ea typeface="GenYoGothic TW N" panose="020B0400000000000000" pitchFamily="34" charset="-120"/>
                      </a:endParaRPr>
                    </a:p>
                  </a:txBody>
                  <a:tcPr marL="60183" marR="6018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941351"/>
                  </a:ext>
                </a:extLst>
              </a:tr>
              <a:tr h="19822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4452"/>
                        </a:buClr>
                        <a:buSzTx/>
                        <a:buFont typeface="源樣黑體 M" panose="020B0600000000000000" pitchFamily="34" charset="-120"/>
                        <a:buNone/>
                        <a:tabLst/>
                        <a:defRPr/>
                      </a:pPr>
                      <a:endParaRPr lang="en-US" altLang="zh-TW" sz="1400" b="0" i="0" noProof="0" dirty="0">
                        <a:latin typeface="GenYoGothic TW N" panose="020B0400000000000000" pitchFamily="34" charset="-120"/>
                        <a:ea typeface="GenYoGothic TW N" panose="020B0400000000000000" pitchFamily="34" charset="-120"/>
                      </a:endParaRPr>
                    </a:p>
                  </a:txBody>
                  <a:tcPr marL="60183" marR="6018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257671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F6EC9F68-65A3-9047-9481-A15582DEDFC3}"/>
              </a:ext>
            </a:extLst>
          </p:cNvPr>
          <p:cNvSpPr/>
          <p:nvPr/>
        </p:nvSpPr>
        <p:spPr>
          <a:xfrm>
            <a:off x="3522116" y="3619789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圖｜陳翠玲提供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46B03F3-88A4-3142-806F-6684E5D63BEA}"/>
              </a:ext>
            </a:extLst>
          </p:cNvPr>
          <p:cNvSpPr/>
          <p:nvPr/>
        </p:nvSpPr>
        <p:spPr>
          <a:xfrm>
            <a:off x="8340703" y="3619788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圖｜</a:t>
            </a:r>
            <a:r>
              <a:rPr lang="en-US" altLang="zh-TW" sz="1200" dirty="0">
                <a:solidFill>
                  <a:schemeClr val="bg1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背一座燈塔回家</a:t>
            </a:r>
            <a:r>
              <a:rPr lang="en-US" altLang="zh-TW" sz="1200" dirty="0">
                <a:solidFill>
                  <a:schemeClr val="bg1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》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3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13384D-0BFB-CDA6-3A02-82D7BF845BE3}"/>
              </a:ext>
            </a:extLst>
          </p:cNvPr>
          <p:cNvSpPr/>
          <p:nvPr/>
        </p:nvSpPr>
        <p:spPr>
          <a:xfrm>
            <a:off x="0" y="-1"/>
            <a:ext cx="12192000" cy="6825027"/>
          </a:xfrm>
          <a:prstGeom prst="rect">
            <a:avLst/>
          </a:prstGeom>
          <a:solidFill>
            <a:srgbClr val="144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BD4166F-5BB0-9284-0523-80B2B53C6F2B}"/>
              </a:ext>
            </a:extLst>
          </p:cNvPr>
          <p:cNvGrpSpPr/>
          <p:nvPr/>
        </p:nvGrpSpPr>
        <p:grpSpPr>
          <a:xfrm>
            <a:off x="0" y="0"/>
            <a:ext cx="12191999" cy="6879578"/>
            <a:chOff x="0" y="-21577"/>
            <a:chExt cx="12191999" cy="6879578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D23C76D-8251-0826-FA85-F7A0103635B0}"/>
                </a:ext>
              </a:extLst>
            </p:cNvPr>
            <p:cNvSpPr/>
            <p:nvPr/>
          </p:nvSpPr>
          <p:spPr>
            <a:xfrm>
              <a:off x="440754" y="-21577"/>
              <a:ext cx="11751245" cy="68795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42AFA0-A904-3192-F17A-78341BBB8BE8}"/>
                </a:ext>
              </a:extLst>
            </p:cNvPr>
            <p:cNvSpPr/>
            <p:nvPr/>
          </p:nvSpPr>
          <p:spPr>
            <a:xfrm>
              <a:off x="0" y="-21576"/>
              <a:ext cx="4472609" cy="68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DCBBF36-970E-17E9-29F4-C25398D4BD49}"/>
                </a:ext>
              </a:extLst>
            </p:cNvPr>
            <p:cNvSpPr/>
            <p:nvPr/>
          </p:nvSpPr>
          <p:spPr>
            <a:xfrm>
              <a:off x="7719390" y="3429000"/>
              <a:ext cx="4472609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32D7D06-883D-77BD-9114-8E3FA0307B12}"/>
              </a:ext>
            </a:extLst>
          </p:cNvPr>
          <p:cNvGrpSpPr/>
          <p:nvPr/>
        </p:nvGrpSpPr>
        <p:grpSpPr>
          <a:xfrm rot="177752">
            <a:off x="10697930" y="191006"/>
            <a:ext cx="1371234" cy="1049164"/>
            <a:chOff x="9959861" y="313326"/>
            <a:chExt cx="2455787" cy="186979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DAE7B70-8894-23A5-3264-1C5CBABD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10" b="51966"/>
            <a:stretch/>
          </p:blipFill>
          <p:spPr>
            <a:xfrm rot="2065000">
              <a:off x="9959861" y="313326"/>
              <a:ext cx="1483717" cy="91221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0ED0A17-9972-04E9-A737-83A78DC63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8" r="-2910" b="-2279"/>
            <a:stretch/>
          </p:blipFill>
          <p:spPr>
            <a:xfrm rot="2302026">
              <a:off x="10993372" y="1182223"/>
              <a:ext cx="1422276" cy="1000895"/>
            </a:xfrm>
            <a:prstGeom prst="rect">
              <a:avLst/>
            </a:prstGeom>
          </p:spPr>
        </p:pic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B8D53C-5AE6-C9F0-4531-1287388E35D0}"/>
              </a:ext>
            </a:extLst>
          </p:cNvPr>
          <p:cNvSpPr txBox="1"/>
          <p:nvPr/>
        </p:nvSpPr>
        <p:spPr>
          <a:xfrm>
            <a:off x="8915400" y="5924488"/>
            <a:ext cx="3276600" cy="400110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比一比 </a:t>
            </a:r>
            <a:r>
              <a:rPr lang="en-US" altLang="zh-TW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③</a:t>
            </a:r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 ：戰地影響</a:t>
            </a:r>
            <a:endParaRPr lang="en-US" altLang="zh-TW" sz="20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39AF995-BBD0-C05D-324B-A85FACCED811}"/>
              </a:ext>
            </a:extLst>
          </p:cNvPr>
          <p:cNvCxnSpPr/>
          <p:nvPr/>
        </p:nvCxnSpPr>
        <p:spPr>
          <a:xfrm>
            <a:off x="938246" y="815184"/>
            <a:ext cx="0" cy="5423629"/>
          </a:xfrm>
          <a:prstGeom prst="straightConnector1">
            <a:avLst/>
          </a:prstGeom>
          <a:ln w="19050">
            <a:solidFill>
              <a:srgbClr val="14445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243DDE8-8240-6E51-ACC1-B97B261B0CE3}"/>
              </a:ext>
            </a:extLst>
          </p:cNvPr>
          <p:cNvSpPr txBox="1"/>
          <p:nvPr/>
        </p:nvSpPr>
        <p:spPr>
          <a:xfrm>
            <a:off x="581060" y="402306"/>
            <a:ext cx="84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144452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1956</a:t>
            </a:r>
            <a:endParaRPr lang="zh-TW" altLang="en-US" dirty="0">
              <a:solidFill>
                <a:srgbClr val="144452"/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9784DA8-2D19-3320-16CB-D91D0C7BEF31}"/>
              </a:ext>
            </a:extLst>
          </p:cNvPr>
          <p:cNvSpPr txBox="1"/>
          <p:nvPr/>
        </p:nvSpPr>
        <p:spPr>
          <a:xfrm>
            <a:off x="604870" y="6260388"/>
            <a:ext cx="84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144452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1992</a:t>
            </a:r>
            <a:endParaRPr lang="zh-TW" altLang="en-US" dirty="0">
              <a:solidFill>
                <a:srgbClr val="144452"/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4E44BACE-E9B1-7284-5ECB-C0C5BA686998}"/>
              </a:ext>
            </a:extLst>
          </p:cNvPr>
          <p:cNvCxnSpPr/>
          <p:nvPr/>
        </p:nvCxnSpPr>
        <p:spPr>
          <a:xfrm>
            <a:off x="728696" y="2707747"/>
            <a:ext cx="438150" cy="0"/>
          </a:xfrm>
          <a:prstGeom prst="line">
            <a:avLst/>
          </a:prstGeom>
          <a:ln w="19050">
            <a:solidFill>
              <a:srgbClr val="1444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0E72B68-BB23-8936-2664-61C0AA84C7E5}"/>
              </a:ext>
            </a:extLst>
          </p:cNvPr>
          <p:cNvSpPr txBox="1"/>
          <p:nvPr/>
        </p:nvSpPr>
        <p:spPr>
          <a:xfrm>
            <a:off x="581059" y="2326935"/>
            <a:ext cx="847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144452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1958</a:t>
            </a:r>
            <a:endParaRPr lang="zh-TW" altLang="en-US" dirty="0">
              <a:solidFill>
                <a:srgbClr val="144452"/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9EC81879-A413-5349-CAB4-567014768565}"/>
              </a:ext>
            </a:extLst>
          </p:cNvPr>
          <p:cNvCxnSpPr/>
          <p:nvPr/>
        </p:nvCxnSpPr>
        <p:spPr>
          <a:xfrm>
            <a:off x="728696" y="4722049"/>
            <a:ext cx="438150" cy="0"/>
          </a:xfrm>
          <a:prstGeom prst="line">
            <a:avLst/>
          </a:prstGeom>
          <a:ln w="19050">
            <a:solidFill>
              <a:srgbClr val="1444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C424D51-C7DC-B139-01E5-60956546DD31}"/>
              </a:ext>
            </a:extLst>
          </p:cNvPr>
          <p:cNvSpPr txBox="1"/>
          <p:nvPr/>
        </p:nvSpPr>
        <p:spPr>
          <a:xfrm>
            <a:off x="581058" y="4344558"/>
            <a:ext cx="847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144452"/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1982</a:t>
            </a:r>
            <a:endParaRPr lang="zh-TW" altLang="en-US" dirty="0">
              <a:solidFill>
                <a:srgbClr val="144452"/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BE1E972-2E69-3249-9028-83275B6D22FB}"/>
              </a:ext>
            </a:extLst>
          </p:cNvPr>
          <p:cNvSpPr/>
          <p:nvPr/>
        </p:nvSpPr>
        <p:spPr>
          <a:xfrm>
            <a:off x="1551934" y="2342442"/>
            <a:ext cx="6096000" cy="69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DAB14D"/>
                </a:solidFill>
                <a:latin typeface="GenYoGothic TW R" panose="020B0500000000000000" pitchFamily="34" charset="-120"/>
                <a:ea typeface="GenYoGothic TW R" panose="020B0500000000000000" pitchFamily="34" charset="-120"/>
              </a:rPr>
              <a:t>八二三炮戰，正式停燈</a:t>
            </a:r>
            <a:endParaRPr lang="en-US" altLang="zh-TW" dirty="0">
              <a:solidFill>
                <a:srgbClr val="DAB14D"/>
              </a:solidFill>
              <a:latin typeface="GenYoGothic TW R" panose="020B0500000000000000" pitchFamily="34" charset="-120"/>
              <a:ea typeface="GenYoGothic TW R" panose="020B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GenYoGothic TW N" panose="020B0400000000000000" pitchFamily="34" charset="-120"/>
                <a:ea typeface="GenYoGothic TW N" panose="020B0400000000000000" pitchFamily="34" charset="-120"/>
              </a:rPr>
              <a:t>兩座燈塔進入三十餘年的熄燈狀態。</a:t>
            </a:r>
            <a:endParaRPr lang="en-US" altLang="zh-TW" sz="1600" dirty="0">
              <a:solidFill>
                <a:srgbClr val="DAB14D"/>
              </a:solidFill>
              <a:latin typeface="GenYoGothic TW R" panose="020B0500000000000000" pitchFamily="34" charset="-120"/>
              <a:ea typeface="GenYoGothic TW R" panose="020B0500000000000000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E6AE965-8537-CB46-AED6-F2750AFC81DA}"/>
              </a:ext>
            </a:extLst>
          </p:cNvPr>
          <p:cNvSpPr/>
          <p:nvPr/>
        </p:nvSpPr>
        <p:spPr>
          <a:xfrm>
            <a:off x="1538909" y="405265"/>
            <a:ext cx="5423594" cy="120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DAB14D"/>
                </a:solidFill>
                <a:latin typeface="GenYoGothic TW R" panose="020B0500000000000000" pitchFamily="34" charset="-120"/>
                <a:ea typeface="GenYoGothic TW R" panose="020B0500000000000000" pitchFamily="34" charset="-120"/>
              </a:rPr>
              <a:t>國民政府來台</a:t>
            </a:r>
            <a:r>
              <a:rPr lang="zh-CN" altLang="en-US" dirty="0">
                <a:solidFill>
                  <a:srgbClr val="DAB14D"/>
                </a:solidFill>
                <a:latin typeface="GenYoGothic TW R" panose="020B0500000000000000" pitchFamily="34" charset="-120"/>
                <a:ea typeface="GenYoGothic TW R" panose="020B0500000000000000" pitchFamily="34" charset="-120"/>
              </a:rPr>
              <a:t>後</a:t>
            </a:r>
            <a:r>
              <a:rPr lang="zh-TW" altLang="en-US" dirty="0">
                <a:solidFill>
                  <a:srgbClr val="DAB14D"/>
                </a:solidFill>
                <a:latin typeface="GenYoGothic TW R" panose="020B0500000000000000" pitchFamily="34" charset="-120"/>
                <a:ea typeface="GenYoGothic TW R" panose="020B0500000000000000" pitchFamily="34" charset="-120"/>
              </a:rPr>
              <a:t>，馬祖列為前線戰地</a:t>
            </a:r>
            <a:endParaRPr lang="en-US" altLang="zh-CN" dirty="0">
              <a:solidFill>
                <a:srgbClr val="DAB14D"/>
              </a:solidFill>
              <a:latin typeface="GenYoGothic TW R" panose="020B0500000000000000" pitchFamily="34" charset="-120"/>
              <a:ea typeface="GenYoGothic TW R" panose="020B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GenYoGothic TW N" panose="020B0400000000000000" pitchFamily="34" charset="-120"/>
                <a:ea typeface="GenYoGothic TW N" panose="020B0400000000000000" pitchFamily="34" charset="-120"/>
              </a:rPr>
              <a:t>兩座燈塔皆改由戰地政務委員會代管，</a:t>
            </a:r>
            <a:r>
              <a:rPr lang="zh-CN" altLang="en-US" sz="1600" dirty="0">
                <a:latin typeface="GenYoGothic TW N" panose="020B0400000000000000" pitchFamily="34" charset="-120"/>
                <a:ea typeface="GenYoGothic TW N" panose="020B0400000000000000" pitchFamily="34" charset="-120"/>
              </a:rPr>
              <a:t>因台海情勢緊張，此後三年間，</a:t>
            </a:r>
            <a:r>
              <a:rPr lang="zh-TW" altLang="en-US" sz="1600" dirty="0">
                <a:latin typeface="GenYoGothic TW N" panose="020B0400000000000000" pitchFamily="34" charset="-120"/>
                <a:ea typeface="GenYoGothic TW N" panose="020B0400000000000000" pitchFamily="34" charset="-120"/>
              </a:rPr>
              <a:t>燈塔玻璃塗黑、光質減半。</a:t>
            </a:r>
            <a:endParaRPr lang="en-US" altLang="zh-TW" sz="2000" dirty="0">
              <a:solidFill>
                <a:srgbClr val="DAB14D"/>
              </a:solidFill>
              <a:latin typeface="GenYoGothic TW R" panose="020B0500000000000000" pitchFamily="34" charset="-120"/>
              <a:ea typeface="GenYoGothic TW R" panose="020B0500000000000000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1FB78C8-389E-DE44-B0CF-EC2FD4CA2398}"/>
              </a:ext>
            </a:extLst>
          </p:cNvPr>
          <p:cNvSpPr/>
          <p:nvPr/>
        </p:nvSpPr>
        <p:spPr>
          <a:xfrm>
            <a:off x="1551934" y="62799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DAB14D"/>
                </a:solidFill>
                <a:latin typeface="GenYoGothic TW R" panose="020B0500000000000000" pitchFamily="34" charset="-120"/>
                <a:ea typeface="GenYoGothic TW R" panose="020B0500000000000000" pitchFamily="34" charset="-120"/>
              </a:rPr>
              <a:t>戰地政務解除，燈塔陸續復燈</a:t>
            </a:r>
            <a:endParaRPr lang="en-US" altLang="zh-TW" dirty="0">
              <a:solidFill>
                <a:srgbClr val="DAB14D"/>
              </a:solidFill>
              <a:latin typeface="GenYoGothic TW R" panose="020B0500000000000000" pitchFamily="34" charset="-120"/>
              <a:ea typeface="GenYoGothic TW R" panose="020B0500000000000000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379D9D3B-71EA-5F44-B049-9FD949EA4C93}"/>
              </a:ext>
            </a:extLst>
          </p:cNvPr>
          <p:cNvGrpSpPr/>
          <p:nvPr/>
        </p:nvGrpSpPr>
        <p:grpSpPr>
          <a:xfrm>
            <a:off x="1551934" y="2554288"/>
            <a:ext cx="10298050" cy="3001595"/>
            <a:chOff x="1551934" y="2554288"/>
            <a:chExt cx="10298050" cy="300159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DB14345-E9E7-2E41-BCFA-8F9A8C106DCD}"/>
                </a:ext>
              </a:extLst>
            </p:cNvPr>
            <p:cNvSpPr/>
            <p:nvPr/>
          </p:nvSpPr>
          <p:spPr>
            <a:xfrm>
              <a:off x="1551934" y="3610286"/>
              <a:ext cx="5410569" cy="1945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dirty="0">
                  <a:solidFill>
                    <a:srgbClr val="DAB14D"/>
                  </a:solidFill>
                  <a:latin typeface="GenYoGothic TW R" panose="020B0500000000000000" pitchFamily="34" charset="-120"/>
                  <a:ea typeface="GenYoGothic TW R" panose="020B0500000000000000" pitchFamily="34" charset="-120"/>
                </a:rPr>
                <a:t>消失的霧砲！</a:t>
              </a:r>
              <a:endParaRPr lang="en-US" altLang="zh-TW" dirty="0">
                <a:solidFill>
                  <a:srgbClr val="DAB14D"/>
                </a:solidFill>
                <a:latin typeface="GenYoGothic TW R" panose="020B0500000000000000" pitchFamily="34" charset="-120"/>
                <a:ea typeface="GenYoGothic TW R" panose="020B0500000000000000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600" dirty="0">
                  <a:latin typeface="GenYoGothic TW N" panose="020B0400000000000000" pitchFamily="34" charset="-120"/>
                  <a:ea typeface="GenYoGothic TW N" panose="020B0400000000000000" pitchFamily="34" charset="-120"/>
                </a:rPr>
                <a:t>南竿建歷史文物館時，為增加展示物件，軍方連夜偷搬霧砲，當時阿兵哥「以軍臨政」，無人可與之對抗，後來只好請兵工做水泥假霧砲，擺放在原來的位置。直到民國</a:t>
              </a:r>
              <a:r>
                <a:rPr lang="en-US" altLang="zh-TW" sz="1600" dirty="0">
                  <a:latin typeface="GenYoGothic TW N" panose="020B0400000000000000" pitchFamily="34" charset="-120"/>
                  <a:ea typeface="GenYoGothic TW N" panose="020B0400000000000000" pitchFamily="34" charset="-120"/>
                </a:rPr>
                <a:t>95</a:t>
              </a:r>
              <a:r>
                <a:rPr lang="zh-TW" altLang="en-US" sz="1600" dirty="0">
                  <a:latin typeface="GenYoGothic TW N" panose="020B0400000000000000" pitchFamily="34" charset="-120"/>
                  <a:ea typeface="GenYoGothic TW N" panose="020B0400000000000000" pitchFamily="34" charset="-120"/>
                </a:rPr>
                <a:t>年，東莒島「燈塔文物展示館」正式開館，霧砲才回到原處。</a:t>
              </a:r>
            </a:p>
          </p:txBody>
        </p:sp>
        <p:pic>
          <p:nvPicPr>
            <p:cNvPr id="15" name="Picture 2" descr="https://lh7-us.googleusercontent.com/mQQbAGXpByt2uYDBLHPKhDRTpJYZyhZ6QJ62YrgITfak62OtLlnX2fCgqSg40ONO66XDNa0Y6b3XTZSSMa-MkMsoJelvjf-XvKEiR8GmZlyK_Ai4ZYi04Jq622mkSdOGc90Zf8soiO2G1KUto8Hg83fwDg=s2048">
              <a:extLst>
                <a:ext uri="{FF2B5EF4-FFF2-40B4-BE49-F238E27FC236}">
                  <a16:creationId xmlns:a16="http://schemas.microsoft.com/office/drawing/2014/main" id="{B5E2A1FD-1973-E94B-A1B2-5DF0D60F0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591" y="2554288"/>
              <a:ext cx="4502393" cy="300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65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13384D-0BFB-CDA6-3A02-82D7BF845BE3}"/>
              </a:ext>
            </a:extLst>
          </p:cNvPr>
          <p:cNvSpPr/>
          <p:nvPr/>
        </p:nvSpPr>
        <p:spPr>
          <a:xfrm>
            <a:off x="0" y="-1"/>
            <a:ext cx="12192000" cy="6825027"/>
          </a:xfrm>
          <a:prstGeom prst="rect">
            <a:avLst/>
          </a:prstGeom>
          <a:solidFill>
            <a:srgbClr val="144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BD4166F-5BB0-9284-0523-80B2B53C6F2B}"/>
              </a:ext>
            </a:extLst>
          </p:cNvPr>
          <p:cNvGrpSpPr/>
          <p:nvPr/>
        </p:nvGrpSpPr>
        <p:grpSpPr>
          <a:xfrm>
            <a:off x="-14202" y="-21577"/>
            <a:ext cx="12215049" cy="6879578"/>
            <a:chOff x="-23050" y="-21577"/>
            <a:chExt cx="12215049" cy="6879578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D23C76D-8251-0826-FA85-F7A0103635B0}"/>
                </a:ext>
              </a:extLst>
            </p:cNvPr>
            <p:cNvSpPr/>
            <p:nvPr/>
          </p:nvSpPr>
          <p:spPr>
            <a:xfrm>
              <a:off x="440754" y="-21577"/>
              <a:ext cx="11751245" cy="68795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42AFA0-A904-3192-F17A-78341BBB8BE8}"/>
                </a:ext>
              </a:extLst>
            </p:cNvPr>
            <p:cNvSpPr/>
            <p:nvPr/>
          </p:nvSpPr>
          <p:spPr>
            <a:xfrm>
              <a:off x="-23050" y="-21576"/>
              <a:ext cx="4495660" cy="68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DCBBF36-970E-17E9-29F4-C25398D4BD49}"/>
                </a:ext>
              </a:extLst>
            </p:cNvPr>
            <p:cNvSpPr/>
            <p:nvPr/>
          </p:nvSpPr>
          <p:spPr>
            <a:xfrm>
              <a:off x="7719390" y="3429000"/>
              <a:ext cx="4472609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32D7D06-883D-77BD-9114-8E3FA0307B12}"/>
              </a:ext>
            </a:extLst>
          </p:cNvPr>
          <p:cNvGrpSpPr/>
          <p:nvPr/>
        </p:nvGrpSpPr>
        <p:grpSpPr>
          <a:xfrm rot="177752">
            <a:off x="10697930" y="191006"/>
            <a:ext cx="1371234" cy="1049164"/>
            <a:chOff x="9959861" y="313326"/>
            <a:chExt cx="2455787" cy="186979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DAE7B70-8894-23A5-3264-1C5CBABD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10" b="51966"/>
            <a:stretch/>
          </p:blipFill>
          <p:spPr>
            <a:xfrm rot="2065000">
              <a:off x="9959861" y="313326"/>
              <a:ext cx="1483717" cy="91221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0ED0A17-9972-04E9-A737-83A78DC63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8" r="-2910" b="-2279"/>
            <a:stretch/>
          </p:blipFill>
          <p:spPr>
            <a:xfrm rot="2302026">
              <a:off x="10993372" y="1182223"/>
              <a:ext cx="1422276" cy="1000895"/>
            </a:xfrm>
            <a:prstGeom prst="rect">
              <a:avLst/>
            </a:prstGeom>
          </p:spPr>
        </p:pic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1A26E54-172A-8697-7D25-EDA5CCF5B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690" y="1397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22B5B51-A482-116E-6EDF-2A2C590E3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14445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77" t="14862" r="9468" b="39003"/>
          <a:stretch/>
        </p:blipFill>
        <p:spPr>
          <a:xfrm>
            <a:off x="-14202" y="-32974"/>
            <a:ext cx="12197353" cy="6858000"/>
          </a:xfrm>
          <a:prstGeom prst="rect">
            <a:avLst/>
          </a:prstGeom>
        </p:spPr>
      </p:pic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00A98103-B852-6832-B5AA-DF3A2458B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90345"/>
              </p:ext>
            </p:extLst>
          </p:nvPr>
        </p:nvGraphicFramePr>
        <p:xfrm>
          <a:off x="440752" y="1107122"/>
          <a:ext cx="10685451" cy="510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5451">
                  <a:extLst>
                    <a:ext uri="{9D8B030D-6E8A-4147-A177-3AD203B41FA5}">
                      <a16:colId xmlns:a16="http://schemas.microsoft.com/office/drawing/2014/main" val="138890944"/>
                    </a:ext>
                  </a:extLst>
                </a:gridCol>
              </a:tblGrid>
              <a:tr h="510173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03519"/>
                  </a:ext>
                </a:extLst>
              </a:tr>
            </a:tbl>
          </a:graphicData>
        </a:graphic>
      </p:graphicFrame>
      <p:sp>
        <p:nvSpPr>
          <p:cNvPr id="2051" name="文字方塊 2050">
            <a:extLst>
              <a:ext uri="{FF2B5EF4-FFF2-40B4-BE49-F238E27FC236}">
                <a16:creationId xmlns:a16="http://schemas.microsoft.com/office/drawing/2014/main" id="{20682B97-98DB-F571-607D-F5ED743191BE}"/>
              </a:ext>
            </a:extLst>
          </p:cNvPr>
          <p:cNvSpPr txBox="1"/>
          <p:nvPr/>
        </p:nvSpPr>
        <p:spPr>
          <a:xfrm>
            <a:off x="707082" y="2053876"/>
            <a:ext cx="4615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1904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</a:t>
            </a: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5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月</a:t>
            </a: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18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日落成啟用；</a:t>
            </a: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7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月</a:t>
            </a: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日點燈</a:t>
            </a:r>
            <a:endParaRPr lang="zh-TW" altLang="zh-TW" sz="16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連江縣東引鄉</a:t>
            </a: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169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號</a:t>
            </a:r>
            <a:endParaRPr lang="zh-TW" altLang="zh-TW" sz="16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塔高</a:t>
            </a:r>
            <a:r>
              <a:rPr lang="en-US" altLang="zh-TW" sz="16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14.2M</a:t>
            </a: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／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燈高</a:t>
            </a:r>
            <a:r>
              <a:rPr lang="en-US" altLang="zh-TW" sz="16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97.3M</a:t>
            </a:r>
            <a:endParaRPr lang="zh-TW" altLang="zh-TW" sz="16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花崗岩石造洋式建築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just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國定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三</a:t>
            </a: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級古蹟</a:t>
            </a: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由海關總稅務司赫德於晚年所監造的燈塔之一；總營造司哈爾定負責建造</a:t>
            </a:r>
            <a:endParaRPr lang="zh-TW" altLang="zh-TW" sz="16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1947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年由東引人陳高福擔任第一位華人主任管理員；</a:t>
            </a: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1960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年代各家搬離後，剩陳家人留守。</a:t>
            </a:r>
            <a:endParaRPr lang="zh-TW" altLang="zh-TW" sz="16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1958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年熄燈，</a:t>
            </a:r>
            <a:r>
              <a:rPr lang="en-US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1989</a:t>
            </a:r>
            <a:r>
              <a:rPr lang="zh-TW" altLang="zh-TW" sz="16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源樣黑體 N" panose="020B0400000000000000" pitchFamily="34" charset="-120"/>
                <a:ea typeface="源樣黑體 N" panose="020B0400000000000000" pitchFamily="34" charset="-120"/>
              </a:rPr>
              <a:t>年復燈</a:t>
            </a:r>
            <a:endParaRPr lang="zh-TW" altLang="zh-TW" sz="16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源樣黑體 N" panose="020B0400000000000000" pitchFamily="34" charset="-120"/>
              <a:ea typeface="源樣黑體 N" panose="020B0400000000000000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93E73DA-6AFB-F4A9-0AED-DBCCC2551286}"/>
              </a:ext>
            </a:extLst>
          </p:cNvPr>
          <p:cNvSpPr txBox="1"/>
          <p:nvPr/>
        </p:nvSpPr>
        <p:spPr>
          <a:xfrm>
            <a:off x="5328522" y="2014552"/>
            <a:ext cx="1019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啟用年分</a:t>
            </a: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坐落位址</a:t>
            </a: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塔高燈高</a:t>
            </a:r>
            <a:endParaRPr lang="en-US" altLang="zh-TW" sz="1600" dirty="0">
              <a:solidFill>
                <a:srgbClr val="144452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建造材料</a:t>
            </a: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文資類別</a:t>
            </a: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建造者</a:t>
            </a:r>
            <a:endParaRPr lang="en-US" altLang="zh-TW" sz="1600" dirty="0">
              <a:solidFill>
                <a:srgbClr val="144452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1600" dirty="0">
              <a:solidFill>
                <a:srgbClr val="144452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守燈者</a:t>
            </a:r>
            <a:endParaRPr lang="en-US" altLang="zh-TW" sz="1600" dirty="0">
              <a:solidFill>
                <a:srgbClr val="144452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1600" dirty="0">
              <a:solidFill>
                <a:srgbClr val="144452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  <a:p>
            <a:pPr algn="ctr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144452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戰地熄燈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7BC1DD17-DE88-FC35-CC10-F3F6379FCE25}"/>
              </a:ext>
            </a:extLst>
          </p:cNvPr>
          <p:cNvCxnSpPr>
            <a:cxnSpLocks/>
          </p:cNvCxnSpPr>
          <p:nvPr/>
        </p:nvCxnSpPr>
        <p:spPr>
          <a:xfrm>
            <a:off x="440753" y="1657350"/>
            <a:ext cx="106854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1F7F04B-9123-C558-3BFC-5CEC02E74B6F}"/>
              </a:ext>
            </a:extLst>
          </p:cNvPr>
          <p:cNvSpPr txBox="1"/>
          <p:nvPr/>
        </p:nvSpPr>
        <p:spPr>
          <a:xfrm>
            <a:off x="2098987" y="1217675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DAB14D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東引燈塔，</a:t>
            </a:r>
            <a:r>
              <a:rPr lang="en-US" altLang="zh-TW" dirty="0">
                <a:solidFill>
                  <a:srgbClr val="DAB14D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1904</a:t>
            </a:r>
            <a:endParaRPr lang="zh-TW" altLang="en-US" dirty="0">
              <a:solidFill>
                <a:srgbClr val="DAB14D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91AFCE9-59CB-67C9-C6F6-C6EF14B149EA}"/>
              </a:ext>
            </a:extLst>
          </p:cNvPr>
          <p:cNvSpPr txBox="1"/>
          <p:nvPr/>
        </p:nvSpPr>
        <p:spPr>
          <a:xfrm>
            <a:off x="7419203" y="1217675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DAB14D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東莒燈塔，</a:t>
            </a:r>
            <a:r>
              <a:rPr lang="en-US" altLang="zh-TW" dirty="0">
                <a:solidFill>
                  <a:srgbClr val="DAB14D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1872</a:t>
            </a:r>
            <a:endParaRPr lang="zh-TW" altLang="en-US" dirty="0">
              <a:solidFill>
                <a:srgbClr val="DAB14D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839B3EB-DDD2-3722-0B52-07F209861FFD}"/>
              </a:ext>
            </a:extLst>
          </p:cNvPr>
          <p:cNvSpPr txBox="1"/>
          <p:nvPr/>
        </p:nvSpPr>
        <p:spPr>
          <a:xfrm>
            <a:off x="6683707" y="2053876"/>
            <a:ext cx="4272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1872</a:t>
            </a: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年落成</a:t>
            </a: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連江縣莒光鄉福正村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56-1</a:t>
            </a: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號</a:t>
            </a:r>
          </a:p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塔高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19.5M</a:t>
            </a: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／燈高約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70M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花崗岩石造洋式建築</a:t>
            </a:r>
            <a:endParaRPr lang="zh-TW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國定二級古蹟</a:t>
            </a:r>
          </a:p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由海關總稅務司赫德監造；英國伯明罕張氏兄弟公司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裝燈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由</a:t>
            </a: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燈塔主任推薦家族人員擔任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algn="just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TW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源樣黑體 N" panose="020B0400000000000000" pitchFamily="34" charset="-120"/>
              <a:ea typeface="源樣黑體 N" panose="020B0400000000000000" pitchFamily="34" charset="-120"/>
            </a:endParaRP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1958</a:t>
            </a: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年熄燈，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1993</a:t>
            </a:r>
            <a:r>
              <a: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源樣黑體 N" panose="020B0400000000000000" pitchFamily="34" charset="-120"/>
                <a:ea typeface="源樣黑體 N" panose="020B0400000000000000" pitchFamily="34" charset="-120"/>
              </a:rPr>
              <a:t>年復燈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DC63FD4-A18D-0AF4-2C28-5D50D3573A06}"/>
              </a:ext>
            </a:extLst>
          </p:cNvPr>
          <p:cNvCxnSpPr>
            <a:cxnSpLocks/>
            <a:stCxn id="30" idx="0"/>
          </p:cNvCxnSpPr>
          <p:nvPr/>
        </p:nvCxnSpPr>
        <p:spPr>
          <a:xfrm>
            <a:off x="5783477" y="1107122"/>
            <a:ext cx="0" cy="5502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B8D53C-5AE6-C9F0-4531-1287388E35D0}"/>
              </a:ext>
            </a:extLst>
          </p:cNvPr>
          <p:cNvSpPr txBox="1"/>
          <p:nvPr/>
        </p:nvSpPr>
        <p:spPr>
          <a:xfrm>
            <a:off x="8915400" y="5924488"/>
            <a:ext cx="3276600" cy="400110"/>
          </a:xfrm>
          <a:prstGeom prst="rect">
            <a:avLst/>
          </a:prstGeom>
          <a:solidFill>
            <a:srgbClr val="14445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比一比 </a:t>
            </a:r>
            <a:r>
              <a:rPr lang="en-US" altLang="zh-TW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④ </a:t>
            </a:r>
            <a:r>
              <a:rPr lang="zh-TW" altLang="en-US" sz="2000" dirty="0">
                <a:solidFill>
                  <a:schemeClr val="bg1"/>
                </a:solidFill>
                <a:latin typeface="源樣黑體 M" panose="020B0600000000000000" pitchFamily="34" charset="-120"/>
                <a:ea typeface="源樣黑體 M" panose="020B0600000000000000" pitchFamily="34" charset="-120"/>
              </a:rPr>
              <a:t>：燈塔小檔案</a:t>
            </a:r>
            <a:endParaRPr lang="en-US" altLang="zh-TW" sz="2000" dirty="0">
              <a:solidFill>
                <a:schemeClr val="bg1"/>
              </a:solidFill>
              <a:latin typeface="源樣黑體 M" panose="020B0600000000000000" pitchFamily="34" charset="-120"/>
              <a:ea typeface="源樣黑體 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669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804</Words>
  <Application>Microsoft Macintosh PowerPoint</Application>
  <PresentationFormat>寬螢幕</PresentationFormat>
  <Paragraphs>82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微軟正黑體</vt:lpstr>
      <vt:lpstr>源泉圓體 M</vt:lpstr>
      <vt:lpstr>源樣黑體 M</vt:lpstr>
      <vt:lpstr>源樣黑體 N</vt:lpstr>
      <vt:lpstr>GenYoGothic TW N</vt:lpstr>
      <vt:lpstr>GenYoGothic TW R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Microsoft Office User</cp:lastModifiedBy>
  <cp:revision>20</cp:revision>
  <cp:lastPrinted>2024-05-20T10:15:32Z</cp:lastPrinted>
  <dcterms:created xsi:type="dcterms:W3CDTF">2024-05-15T06:21:37Z</dcterms:created>
  <dcterms:modified xsi:type="dcterms:W3CDTF">2024-11-21T10:42:57Z</dcterms:modified>
</cp:coreProperties>
</file>